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7" autoAdjust="0"/>
    <p:restoredTop sz="94660"/>
  </p:normalViewPr>
  <p:slideViewPr>
    <p:cSldViewPr>
      <p:cViewPr varScale="1">
        <p:scale>
          <a:sx n="74" d="100"/>
          <a:sy n="74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DC1E9-163A-4FC4-AD10-9CF9906EC0C1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0B07F-2C51-437F-9A7D-A232EAF0E74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596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0B07F-2C51-437F-9A7D-A232EAF0E74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016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38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57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399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17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138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790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531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76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67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029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456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FFB38-D3C4-46C7-81E9-25B81111B7F9}" type="datetimeFigureOut">
              <a:rPr lang="pl-PL" smtClean="0"/>
              <a:t>2012-11-09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8BEE-9D7B-47AA-8B66-140DD007793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99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435856"/>
            <a:ext cx="7772400" cy="1470025"/>
          </a:xfrm>
        </p:spPr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„Człowiek jest </a:t>
            </a:r>
            <a:r>
              <a:rPr lang="pl-PL" b="1" dirty="0" smtClean="0">
                <a:latin typeface="Cambria" pitchFamily="18" charset="0"/>
              </a:rPr>
              <a:t>otwarty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na </a:t>
            </a:r>
            <a:r>
              <a:rPr lang="pl-PL" b="1" dirty="0" smtClean="0">
                <a:latin typeface="Cambria" pitchFamily="18" charset="0"/>
              </a:rPr>
              <a:t>Boga”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5256585" cy="2808312"/>
          </a:xfrm>
        </p:spPr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Ogarnij </a:t>
            </a:r>
            <a:r>
              <a:rPr lang="pl-PL" sz="3600" b="1" i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w</a:t>
            </a:r>
            <a:r>
              <a:rPr lang="pl-PL" sz="3600" b="1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iarę!</a:t>
            </a:r>
          </a:p>
          <a:p>
            <a:r>
              <a:rPr lang="pl-PL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Katecheza 1. </a:t>
            </a:r>
            <a:r>
              <a:rPr lang="pl-PL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w Roku Wiary</a:t>
            </a:r>
          </a:p>
          <a:p>
            <a:endParaRPr lang="pl-PL" i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pl-PL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Na </a:t>
            </a:r>
            <a:r>
              <a:rPr lang="pl-PL" i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podstawie KKK (27-49)</a:t>
            </a:r>
            <a:endParaRPr lang="pl-PL" i="1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6672"/>
            <a:ext cx="1794839" cy="210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3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Cambria" pitchFamily="18" charset="0"/>
              </a:rPr>
              <a:t>Jak mówić o Bogu? Czy można mówić o Nim sensownie?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Cambria" pitchFamily="18" charset="0"/>
              </a:rPr>
              <a:t>TAK – Można mówić o Bogu.</a:t>
            </a:r>
          </a:p>
          <a:p>
            <a:r>
              <a:rPr lang="pl-PL" dirty="0" smtClean="0">
                <a:latin typeface="Cambria" pitchFamily="18" charset="0"/>
              </a:rPr>
              <a:t>Dużo wiemy o Bogu ze stworzenia </a:t>
            </a:r>
            <a:r>
              <a:rPr lang="pl-PL" dirty="0" smtClean="0">
                <a:latin typeface="Cambria" pitchFamily="18" charset="0"/>
              </a:rPr>
              <a:t>oraz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z </a:t>
            </a:r>
            <a:r>
              <a:rPr lang="pl-PL" dirty="0" smtClean="0">
                <a:latin typeface="Cambria" pitchFamily="18" charset="0"/>
              </a:rPr>
              <a:t>Objawienia.</a:t>
            </a:r>
          </a:p>
          <a:p>
            <a:r>
              <a:rPr lang="pl-PL" dirty="0" smtClean="0">
                <a:latin typeface="Cambria" pitchFamily="18" charset="0"/>
              </a:rPr>
              <a:t>„Z wielkości i piękna stworzeń poznajemy przez podobieństwo ich </a:t>
            </a:r>
            <a:r>
              <a:rPr lang="pl-PL" dirty="0">
                <a:latin typeface="Cambria" pitchFamily="18" charset="0"/>
              </a:rPr>
              <a:t>Stwórcę.” </a:t>
            </a:r>
            <a:r>
              <a:rPr lang="pl-PL" i="1" dirty="0" smtClean="0">
                <a:latin typeface="Cambria" pitchFamily="18" charset="0"/>
              </a:rPr>
              <a:t>(</a:t>
            </a:r>
            <a:r>
              <a:rPr lang="pl-PL" i="1" dirty="0" smtClean="0">
                <a:latin typeface="Cambria" pitchFamily="18" charset="0"/>
              </a:rPr>
              <a:t>Mdr</a:t>
            </a:r>
            <a:r>
              <a:rPr lang="pl-PL" i="1" dirty="0" smtClean="0">
                <a:latin typeface="Cambria" pitchFamily="18" charset="0"/>
              </a:rPr>
              <a:t> </a:t>
            </a:r>
            <a:r>
              <a:rPr lang="pl-PL" i="1" dirty="0">
                <a:latin typeface="Cambria" pitchFamily="18" charset="0"/>
              </a:rPr>
              <a:t>13, </a:t>
            </a:r>
            <a:r>
              <a:rPr lang="pl-PL" i="1" dirty="0" smtClean="0">
                <a:latin typeface="Cambria" pitchFamily="18" charset="0"/>
              </a:rPr>
              <a:t>1-5)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Cambria" pitchFamily="18" charset="0"/>
              </a:rPr>
              <a:t>Ale uwaga! Bóg jest całkowicie inny – „</a:t>
            </a:r>
            <a:r>
              <a:rPr lang="pl-PL" dirty="0" smtClean="0">
                <a:latin typeface="Cambria" pitchFamily="18" charset="0"/>
              </a:rPr>
              <a:t>totaliter</a:t>
            </a:r>
            <a:r>
              <a:rPr lang="pl-PL" dirty="0" smtClean="0">
                <a:latin typeface="Cambria" pitchFamily="18" charset="0"/>
              </a:rPr>
              <a:t> </a:t>
            </a:r>
            <a:r>
              <a:rPr lang="pl-PL" dirty="0" smtClean="0">
                <a:latin typeface="Cambria" pitchFamily="18" charset="0"/>
              </a:rPr>
              <a:t>aliter</a:t>
            </a:r>
            <a:r>
              <a:rPr lang="pl-PL" dirty="0" smtClean="0">
                <a:latin typeface="Cambria" pitchFamily="18" charset="0"/>
              </a:rPr>
              <a:t>”.</a:t>
            </a:r>
          </a:p>
          <a:p>
            <a:r>
              <a:rPr lang="pl-PL" dirty="0" smtClean="0">
                <a:latin typeface="Cambria" pitchFamily="18" charset="0"/>
              </a:rPr>
              <a:t>Bóg jest niepojęty, niewypowiedziany, niewidoczny,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nie uchwytny.</a:t>
            </a:r>
          </a:p>
          <a:p>
            <a:r>
              <a:rPr lang="pl-PL" dirty="0" smtClean="0">
                <a:latin typeface="Cambria" pitchFamily="18" charset="0"/>
              </a:rPr>
              <a:t>Możemy raczej określić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z pewnością kim Bóg nie jest, niż kim jest.</a:t>
            </a:r>
          </a:p>
          <a:p>
            <a:r>
              <a:rPr lang="pl-PL" dirty="0" smtClean="0">
                <a:latin typeface="Cambria" pitchFamily="18" charset="0"/>
              </a:rPr>
              <a:t>Musimy oczyszczać nasz, często fałszywy obraz Boga.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61" y="4941168"/>
            <a:ext cx="1763663" cy="1557599"/>
          </a:xfrm>
          <a:prstGeom prst="rect">
            <a:avLst/>
          </a:prstGeom>
        </p:spPr>
      </p:pic>
      <p:sp>
        <p:nvSpPr>
          <p:cNvPr id="7" name="Cloud"/>
          <p:cNvSpPr>
            <a:spLocks noChangeAspect="1" noEditPoints="1" noChangeArrowheads="1"/>
          </p:cNvSpPr>
          <p:nvPr/>
        </p:nvSpPr>
        <p:spPr bwMode="auto">
          <a:xfrm>
            <a:off x="1100930" y="494116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Na koniec: </a:t>
            </a:r>
            <a:r>
              <a:rPr lang="pl-PL" b="1" dirty="0" smtClean="0">
                <a:latin typeface="Cambria" pitchFamily="18" charset="0"/>
              </a:rPr>
              <a:t>WNIOSKI: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dirty="0" smtClean="0">
                <a:latin typeface="Cambria" pitchFamily="18" charset="0"/>
              </a:rPr>
              <a:t>Człowiek pragnie poznać Boga.</a:t>
            </a:r>
            <a:endParaRPr lang="pl-PL" sz="2800" dirty="0">
              <a:latin typeface="Cambr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pl-PL" b="1" dirty="0" smtClean="0">
                <a:latin typeface="Cambria" pitchFamily="18" charset="0"/>
              </a:rPr>
              <a:t>Może Go poznać rozumem ze świata stworzonego - na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2 sposoby (2 drogi):</a:t>
            </a:r>
          </a:p>
          <a:p>
            <a:pPr lvl="1"/>
            <a:r>
              <a:rPr lang="pl-PL" sz="2400" b="1" dirty="0" smtClean="0">
                <a:latin typeface="Cambria" pitchFamily="18" charset="0"/>
              </a:rPr>
              <a:t>Świat</a:t>
            </a:r>
          </a:p>
          <a:p>
            <a:pPr lvl="1"/>
            <a:r>
              <a:rPr lang="pl-PL" sz="2400" b="1" dirty="0" smtClean="0">
                <a:latin typeface="Cambria" pitchFamily="18" charset="0"/>
              </a:rPr>
              <a:t>Człowiek</a:t>
            </a:r>
          </a:p>
          <a:p>
            <a:pPr lvl="1"/>
            <a:endParaRPr lang="pl-PL" sz="2400" b="1" dirty="0" smtClean="0">
              <a:latin typeface="Cambria" pitchFamily="18" charset="0"/>
            </a:endParaRPr>
          </a:p>
          <a:p>
            <a:r>
              <a:rPr lang="pl-PL" b="1" dirty="0" smtClean="0">
                <a:latin typeface="Cambria" pitchFamily="18" charset="0"/>
              </a:rPr>
              <a:t>Poznanie Boga jest czasem trudne, dlatego potrzebne jest </a:t>
            </a:r>
            <a:r>
              <a:rPr lang="pl-PL" sz="2800" b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Objawienie Boże.</a:t>
            </a:r>
            <a:endParaRPr lang="pl-PL" sz="2800" b="1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4572000" y="2492896"/>
            <a:ext cx="4247455" cy="66975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Cambria" pitchFamily="18" charset="0"/>
              </a:rPr>
              <a:t>M</a:t>
            </a:r>
            <a:r>
              <a:rPr lang="pl-PL" sz="2800" dirty="0" smtClean="0">
                <a:latin typeface="Cambria" pitchFamily="18" charset="0"/>
              </a:rPr>
              <a:t>ożemy mówić</a:t>
            </a:r>
            <a:br>
              <a:rPr lang="pl-PL" sz="2800" dirty="0" smtClean="0">
                <a:latin typeface="Cambria" pitchFamily="18" charset="0"/>
              </a:rPr>
            </a:br>
            <a:r>
              <a:rPr lang="pl-PL" sz="2800" dirty="0" smtClean="0">
                <a:latin typeface="Cambria" pitchFamily="18" charset="0"/>
              </a:rPr>
              <a:t>o Bogu.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788024" y="3429000"/>
            <a:ext cx="4041775" cy="1584176"/>
          </a:xfrm>
        </p:spPr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Boga nigdy do końca nie wyrazimy, ale możemy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o Nim sensownie mówić</a:t>
            </a:r>
            <a:br>
              <a:rPr lang="pl-PL" b="1" dirty="0" smtClean="0">
                <a:latin typeface="Cambria" pitchFamily="18" charset="0"/>
              </a:rPr>
            </a:br>
            <a:r>
              <a:rPr lang="pl-PL" b="1" dirty="0" smtClean="0">
                <a:latin typeface="Cambria" pitchFamily="18" charset="0"/>
              </a:rPr>
              <a:t>i powinniśmy to robić.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638762" y="6396335"/>
            <a:ext cx="2505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/>
              <a:t>© Ks. Kamil </a:t>
            </a:r>
            <a:r>
              <a:rPr lang="pl-PL" sz="2400" dirty="0" err="1" smtClean="0"/>
              <a:t>Kojder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187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Cambria" pitchFamily="18" charset="0"/>
                <a:ea typeface="Verdana" pitchFamily="34" charset="0"/>
                <a:cs typeface="David" pitchFamily="34" charset="-79"/>
              </a:rPr>
              <a:t>Człowiek jest otwarty na Boga – 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David" pitchFamily="34" charset="-79"/>
              </a:rPr>
              <a:t>capax</a:t>
            </a:r>
            <a:r>
              <a:rPr lang="pl-PL" dirty="0" smtClean="0">
                <a:latin typeface="Cambria" pitchFamily="18" charset="0"/>
                <a:ea typeface="Verdana" pitchFamily="34" charset="0"/>
                <a:cs typeface="David" pitchFamily="34" charset="-79"/>
              </a:rPr>
              <a:t> Dei</a:t>
            </a:r>
            <a:endParaRPr lang="pl-PL" dirty="0">
              <a:latin typeface="Cambria" pitchFamily="18" charset="0"/>
              <a:ea typeface="Verdana" pitchFamily="34" charset="0"/>
              <a:cs typeface="David" pitchFamily="34" charset="-79"/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Cambria" pitchFamily="18" charset="0"/>
                <a:ea typeface="Verdana" pitchFamily="34" charset="0"/>
                <a:cs typeface="David" pitchFamily="34" charset="-79"/>
              </a:rPr>
              <a:t>Pragnienie Boga jest wpisane w serce człowieka.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24944"/>
            <a:ext cx="1517907" cy="1387053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08920"/>
            <a:ext cx="2282569" cy="2015877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32" y="3292053"/>
            <a:ext cx="962009" cy="849609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12976"/>
            <a:ext cx="1656184" cy="558467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82966" y="4821544"/>
            <a:ext cx="8933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latin typeface="Cambria" pitchFamily="18" charset="0"/>
              </a:rPr>
              <a:t>Serce – ośrodek, wnętrze człowieka, jego umysł – nie tylko uczucia,</a:t>
            </a:r>
          </a:p>
          <a:p>
            <a:r>
              <a:rPr lang="pl-PL" sz="2400" dirty="0" smtClean="0">
                <a:latin typeface="Cambria" pitchFamily="18" charset="0"/>
              </a:rPr>
              <a:t> ale raczej rozum i wolna wola</a:t>
            </a:r>
            <a:endParaRPr lang="pl-PL" sz="2400" dirty="0">
              <a:latin typeface="Cambria" pitchFamily="18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3024942" y="6021288"/>
            <a:ext cx="30941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000" dirty="0" smtClean="0">
                <a:latin typeface="Cambria" pitchFamily="18" charset="0"/>
              </a:rPr>
              <a:t>Dlaczego tak jest?</a:t>
            </a:r>
            <a:endParaRPr lang="pl-PL" sz="3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6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32656"/>
            <a:ext cx="1475631" cy="130322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840" y="242254"/>
            <a:ext cx="1219200" cy="1219200"/>
          </a:xfrm>
          <a:prstGeom prst="rect">
            <a:avLst/>
          </a:prstGeom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609600" y="1752600"/>
            <a:ext cx="8229600" cy="4268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latin typeface="Cambria" pitchFamily="18" charset="0"/>
              </a:rPr>
              <a:t>Człowiek nie jest dziełem przypadku.</a:t>
            </a:r>
          </a:p>
          <a:p>
            <a:r>
              <a:rPr lang="pl-PL" dirty="0" smtClean="0">
                <a:latin typeface="Cambria" pitchFamily="18" charset="0"/>
              </a:rPr>
              <a:t>Człowiek jest stworzony przez Boga i dla Boga.</a:t>
            </a:r>
          </a:p>
          <a:p>
            <a:r>
              <a:rPr lang="pl-PL" dirty="0" smtClean="0">
                <a:latin typeface="Cambria" pitchFamily="18" charset="0"/>
              </a:rPr>
              <a:t>Bóg nie przestaje przyciągać do siebie człowieka.</a:t>
            </a:r>
          </a:p>
          <a:p>
            <a:pPr lvl="1"/>
            <a:r>
              <a:rPr lang="pl-PL" dirty="0" smtClean="0">
                <a:latin typeface="Cambria" pitchFamily="18" charset="0"/>
              </a:rPr>
              <a:t>Św. Augustyn: „Stworzyłeś nas Panie dla siebie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i niespokojne jest nasze serce, dopóki nie spocznie w Tobie” </a:t>
            </a:r>
            <a:r>
              <a:rPr lang="pl-PL" i="1" dirty="0" smtClean="0">
                <a:latin typeface="Cambria" pitchFamily="18" charset="0"/>
              </a:rPr>
              <a:t>(Wyznania  I, 1,1)</a:t>
            </a:r>
            <a:endParaRPr lang="pl-PL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2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64292E-7 L 0.18663 -0.002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63 -0.00231 L 0.54896 -0.0023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93307"/>
          </a:xfrm>
        </p:spPr>
        <p:txBody>
          <a:bodyPr>
            <a:normAutofit fontScale="92500" lnSpcReduction="10000"/>
          </a:bodyPr>
          <a:lstStyle/>
          <a:p>
            <a:endParaRPr lang="pl-PL" dirty="0" smtClean="0">
              <a:latin typeface="Cambria" pitchFamily="18" charset="0"/>
            </a:endParaRPr>
          </a:p>
          <a:p>
            <a:endParaRPr lang="pl-PL" dirty="0" smtClean="0">
              <a:latin typeface="Cambria" pitchFamily="18" charset="0"/>
            </a:endParaRPr>
          </a:p>
          <a:p>
            <a:r>
              <a:rPr lang="pl-PL" dirty="0" smtClean="0">
                <a:latin typeface="Cambria" pitchFamily="18" charset="0"/>
              </a:rPr>
              <a:t>W historii ludzie wyrażali swoje poszukiwanie Boga.</a:t>
            </a:r>
          </a:p>
          <a:p>
            <a:r>
              <a:rPr lang="pl-PL" dirty="0" smtClean="0">
                <a:latin typeface="Cambria" pitchFamily="18" charset="0"/>
              </a:rPr>
              <a:t>Istnieje w człowieku potrzeba wieczności.</a:t>
            </a:r>
          </a:p>
          <a:p>
            <a:r>
              <a:rPr lang="pl-PL" dirty="0" smtClean="0">
                <a:latin typeface="Cambria" pitchFamily="18" charset="0"/>
              </a:rPr>
              <a:t>Nielogiczne byłoby gdyby ta potrzeba była niemożliwa do zrealizowania.</a:t>
            </a:r>
          </a:p>
          <a:p>
            <a:r>
              <a:rPr lang="pl-PL" dirty="0" smtClean="0">
                <a:latin typeface="Cambria" pitchFamily="18" charset="0"/>
              </a:rPr>
              <a:t>Możliwość  ≠ możność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0"/>
            <a:ext cx="2160240" cy="152837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297" y="-171400"/>
            <a:ext cx="3777952" cy="321126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314" y="0"/>
            <a:ext cx="2147832" cy="1610874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377" y="1597155"/>
            <a:ext cx="2442814" cy="164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891454"/>
            <a:ext cx="2071004" cy="218102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264" y="733800"/>
            <a:ext cx="1557168" cy="233868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5119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Cambria" pitchFamily="18" charset="0"/>
              </a:rPr>
              <a:t>Niestety człowiek może odrzucić Boga przez różne postawy: ateizm, agnostycyzm, deizm, i inne.</a:t>
            </a:r>
          </a:p>
          <a:p>
            <a:r>
              <a:rPr lang="pl-PL" dirty="0" smtClean="0">
                <a:latin typeface="Cambria" pitchFamily="18" charset="0"/>
              </a:rPr>
              <a:t>Co się kryje za tymi postawami?</a:t>
            </a:r>
          </a:p>
          <a:p>
            <a:endParaRPr lang="pl-PL" dirty="0">
              <a:latin typeface="Cambria" pitchFamily="18" charset="0"/>
            </a:endParaRPr>
          </a:p>
          <a:p>
            <a:pPr marL="0" indent="0">
              <a:buNone/>
            </a:pPr>
            <a:endParaRPr lang="pl-PL" dirty="0" smtClean="0">
              <a:latin typeface="Cambria" pitchFamily="18" charset="0"/>
            </a:endParaRPr>
          </a:p>
          <a:p>
            <a:endParaRPr lang="pl-PL" dirty="0">
              <a:latin typeface="Cambria" pitchFamily="18" charset="0"/>
            </a:endParaRPr>
          </a:p>
          <a:p>
            <a:endParaRPr lang="pl-PL" dirty="0" smtClean="0">
              <a:latin typeface="Cambria" pitchFamily="18" charset="0"/>
            </a:endParaRPr>
          </a:p>
          <a:p>
            <a:pPr marL="0" indent="0">
              <a:buNone/>
            </a:pPr>
            <a:endParaRPr lang="pl-PL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Cambria" pitchFamily="18" charset="0"/>
              </a:rPr>
              <a:t>Czasami bunt przeciw złu, które Bóg dopuszcza, niewiedza, obojętność, troski doczesne, bogactwa, zły przykład wierzących, strach.</a:t>
            </a:r>
          </a:p>
          <a:p>
            <a:r>
              <a:rPr lang="pl-PL" dirty="0" smtClean="0">
                <a:latin typeface="Cambria" pitchFamily="18" charset="0"/>
              </a:rPr>
              <a:t>Jednak nawet wtedy jest pragnienie Boga; ono się tli w sercu człowieka.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92775"/>
            <a:ext cx="2501716" cy="166781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046" y="4960477"/>
            <a:ext cx="1517907" cy="138705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767" y="5281071"/>
            <a:ext cx="962009" cy="84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2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latin typeface="Cambria" pitchFamily="18" charset="0"/>
              </a:rPr>
              <a:t>Jest w nas pragnienie </a:t>
            </a:r>
            <a:r>
              <a:rPr lang="pl-PL" u="sng" dirty="0" smtClean="0">
                <a:latin typeface="Cambria" pitchFamily="18" charset="0"/>
              </a:rPr>
              <a:t>poznania Boga.</a:t>
            </a:r>
          </a:p>
          <a:p>
            <a:r>
              <a:rPr lang="pl-PL" dirty="0" smtClean="0">
                <a:latin typeface="Cambria" pitchFamily="18" charset="0"/>
              </a:rPr>
              <a:t>Pytanie: Jak Go poznać?</a:t>
            </a:r>
          </a:p>
          <a:p>
            <a:r>
              <a:rPr lang="pl-PL" dirty="0" smtClean="0">
                <a:latin typeface="Cambria" pitchFamily="18" charset="0"/>
              </a:rPr>
              <a:t>KKK: Istnieją drogi poznania Boga 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rozumem ze świata stworzonego.</a:t>
            </a:r>
          </a:p>
          <a:p>
            <a:r>
              <a:rPr lang="pl-PL" dirty="0" smtClean="0">
                <a:latin typeface="Cambria" pitchFamily="18" charset="0"/>
              </a:rPr>
              <a:t>Tak jak dzieło wskazuje na artystę, 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tak jest ze stworzeniem.</a:t>
            </a:r>
          </a:p>
          <a:p>
            <a:r>
              <a:rPr lang="pl-PL" dirty="0" smtClean="0">
                <a:latin typeface="Cambria" pitchFamily="18" charset="0"/>
              </a:rPr>
              <a:t>Boga poznajemy ze stworzenia.</a:t>
            </a:r>
          </a:p>
          <a:p>
            <a:r>
              <a:rPr lang="pl-PL" dirty="0" smtClean="0">
                <a:latin typeface="Cambria" pitchFamily="18" charset="0"/>
              </a:rPr>
              <a:t>KKK: Zasadniczo możemy wyróżnić dwie drogi poznania Boga.</a:t>
            </a:r>
          </a:p>
          <a:p>
            <a:pPr marL="457200" lvl="1" indent="0">
              <a:buNone/>
            </a:pPr>
            <a:r>
              <a:rPr lang="pl-PL" dirty="0" smtClean="0">
                <a:latin typeface="Cambria" pitchFamily="18" charset="0"/>
              </a:rPr>
              <a:t>1) Świat</a:t>
            </a:r>
          </a:p>
          <a:p>
            <a:pPr marL="457200" lvl="1" indent="0">
              <a:buNone/>
            </a:pPr>
            <a:r>
              <a:rPr lang="pl-PL" dirty="0" smtClean="0">
                <a:latin typeface="Cambria" pitchFamily="18" charset="0"/>
              </a:rPr>
              <a:t>2) Człowiek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699" y="0"/>
            <a:ext cx="2864301" cy="425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0060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>
                <a:latin typeface="Cambria" pitchFamily="18" charset="0"/>
              </a:rPr>
              <a:t>Droga I – Świat; </a:t>
            </a:r>
            <a:r>
              <a:rPr lang="pl-PL" dirty="0" smtClean="0">
                <a:latin typeface="Cambria" pitchFamily="18" charset="0"/>
              </a:rPr>
              <a:t/>
            </a:r>
            <a:br>
              <a:rPr lang="pl-PL" dirty="0" smtClean="0">
                <a:latin typeface="Cambria" pitchFamily="18" charset="0"/>
              </a:rPr>
            </a:br>
            <a:r>
              <a:rPr lang="pl-PL" sz="3600" dirty="0" smtClean="0">
                <a:latin typeface="Cambria" pitchFamily="18" charset="0"/>
              </a:rPr>
              <a:t>Za punkt wyjścia można przyjąć:</a:t>
            </a:r>
            <a:endParaRPr lang="pl-PL" sz="3600" dirty="0">
              <a:latin typeface="Cambria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3654"/>
            <a:ext cx="1881261" cy="1905075"/>
          </a:xfrm>
        </p:spPr>
      </p:pic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162616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latin typeface="Cambria" pitchFamily="18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09600" y="1778564"/>
            <a:ext cx="8229600" cy="35833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 smtClean="0">
                <a:latin typeface="Cambria" pitchFamily="18" charset="0"/>
              </a:rPr>
              <a:t>Ruch</a:t>
            </a:r>
            <a:r>
              <a:rPr lang="pl-PL" dirty="0" smtClean="0">
                <a:latin typeface="Cambria" pitchFamily="18" charset="0"/>
              </a:rPr>
              <a:t> – Skoro wszystko jest w ruchu, to Kto nadał ruch?</a:t>
            </a:r>
          </a:p>
          <a:p>
            <a:r>
              <a:rPr lang="pl-PL" b="1" dirty="0" smtClean="0">
                <a:latin typeface="Cambria" pitchFamily="18" charset="0"/>
              </a:rPr>
              <a:t>Przygodność</a:t>
            </a:r>
            <a:r>
              <a:rPr lang="pl-PL" dirty="0" smtClean="0">
                <a:latin typeface="Cambria" pitchFamily="18" charset="0"/>
              </a:rPr>
              <a:t> – Byty nie są konieczne. Kiedyś ich nie było. Kiedyś przestaną istnieć.</a:t>
            </a:r>
            <a:br>
              <a:rPr lang="pl-PL" dirty="0" smtClean="0">
                <a:latin typeface="Cambria" pitchFamily="18" charset="0"/>
              </a:rPr>
            </a:br>
            <a:r>
              <a:rPr lang="pl-PL" sz="2600" dirty="0" smtClean="0">
                <a:latin typeface="Cambria" pitchFamily="18" charset="0"/>
              </a:rPr>
              <a:t>Np. Ziemia –ok. 4,5 mld lat, Wszechświat – ok. 13,5 mld lat</a:t>
            </a:r>
          </a:p>
          <a:p>
            <a:r>
              <a:rPr lang="pl-PL" b="1" dirty="0" smtClean="0">
                <a:latin typeface="Cambria" pitchFamily="18" charset="0"/>
              </a:rPr>
              <a:t>Porządek, harmonia</a:t>
            </a:r>
          </a:p>
          <a:p>
            <a:r>
              <a:rPr lang="pl-PL" b="1" dirty="0" smtClean="0">
                <a:latin typeface="Cambria" pitchFamily="18" charset="0"/>
              </a:rPr>
              <a:t>Piękno świata</a:t>
            </a:r>
            <a:endParaRPr lang="pl-PL" b="1" dirty="0">
              <a:latin typeface="Cambria" pitchFamily="18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60" y="2189123"/>
            <a:ext cx="6419850" cy="109537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242" y="4592114"/>
            <a:ext cx="3666958" cy="229184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94" y="5361936"/>
            <a:ext cx="3877006" cy="152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Cambria" pitchFamily="18" charset="0"/>
              </a:rPr>
              <a:t>Droga II - Człowiek</a:t>
            </a:r>
            <a:endParaRPr lang="pl-PL" b="1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Cambria" pitchFamily="18" charset="0"/>
              </a:rPr>
              <a:t>J</a:t>
            </a:r>
            <a:r>
              <a:rPr lang="pl-PL" dirty="0" smtClean="0">
                <a:latin typeface="Cambria" pitchFamily="18" charset="0"/>
              </a:rPr>
              <a:t>est otwarty na prawdę i piękno.</a:t>
            </a:r>
          </a:p>
          <a:p>
            <a:r>
              <a:rPr lang="pl-PL" dirty="0" smtClean="0">
                <a:latin typeface="Cambria" pitchFamily="18" charset="0"/>
              </a:rPr>
              <a:t>Posiada pragnienie nieskończoności.</a:t>
            </a:r>
          </a:p>
          <a:p>
            <a:r>
              <a:rPr lang="pl-PL" dirty="0" smtClean="0">
                <a:latin typeface="Cambria" pitchFamily="18" charset="0"/>
              </a:rPr>
              <a:t>Nie jest samą materią.</a:t>
            </a:r>
          </a:p>
          <a:p>
            <a:r>
              <a:rPr lang="pl-PL" dirty="0" smtClean="0">
                <a:latin typeface="Cambria" pitchFamily="18" charset="0"/>
              </a:rPr>
              <a:t>Posiada duszę, która ma początek w Bogu.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68489"/>
            <a:ext cx="39909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Cambria" pitchFamily="18" charset="0"/>
              </a:rPr>
              <a:t>Świat i człowiek nie mają w sobie przyczyny, ani ostatecznego celu.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Cambria" pitchFamily="18" charset="0"/>
              </a:rPr>
              <a:t>Świat uczestniczy w Bycie samym w sobie, który nie ma początku ani końca</a:t>
            </a:r>
            <a:br>
              <a:rPr lang="pl-PL" dirty="0" smtClean="0">
                <a:latin typeface="Cambria" pitchFamily="18" charset="0"/>
              </a:rPr>
            </a:br>
            <a:r>
              <a:rPr lang="pl-PL" dirty="0" smtClean="0">
                <a:latin typeface="Cambria" pitchFamily="18" charset="0"/>
              </a:rPr>
              <a:t>– w Bogu.</a:t>
            </a:r>
          </a:p>
          <a:p>
            <a:r>
              <a:rPr lang="pl-PL" dirty="0" smtClean="0">
                <a:latin typeface="Cambria" pitchFamily="18" charset="0"/>
              </a:rPr>
              <a:t>W ten sposób rozum podprowadza nas do wiary.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6490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Cambria" pitchFamily="18" charset="0"/>
              </a:rPr>
              <a:t>Ale niestety człowiek napotyka trudności w poznaniu Boga samym rozumem.</a:t>
            </a:r>
          </a:p>
          <a:p>
            <a:r>
              <a:rPr lang="pl-PL" sz="3900" dirty="0" smtClean="0">
                <a:latin typeface="Cambria" pitchFamily="18" charset="0"/>
              </a:rPr>
              <a:t>Potrzebne jest </a:t>
            </a:r>
            <a:r>
              <a:rPr lang="pl-PL" sz="3900" b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Objawienie `Boże</a:t>
            </a:r>
            <a:r>
              <a:rPr lang="pl-PL" sz="4200" b="1" dirty="0">
                <a:latin typeface="Cambria" pitchFamily="18" charset="0"/>
              </a:rPr>
              <a:t>!</a:t>
            </a:r>
            <a:endParaRPr lang="pl-PL" sz="3900" b="1" dirty="0">
              <a:latin typeface="Cambria" pitchFamily="18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249325" y="5152550"/>
            <a:ext cx="19530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Zmysły</a:t>
            </a:r>
            <a:endParaRPr lang="pl-PL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3489685" y="6182147"/>
            <a:ext cx="49685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Grzech pierworodny</a:t>
            </a:r>
            <a:endParaRPr lang="pl-PL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898850" y="6114415"/>
            <a:ext cx="23042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Wyobraźnia</a:t>
            </a:r>
            <a:endParaRPr lang="pl-PL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6153981" y="5021308"/>
            <a:ext cx="26277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Złe skłonności</a:t>
            </a:r>
            <a:endParaRPr lang="pl-PL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3" name="Łącznik prosty ze strzałką 22"/>
          <p:cNvCxnSpPr/>
          <p:nvPr/>
        </p:nvCxnSpPr>
        <p:spPr>
          <a:xfrm flipV="1">
            <a:off x="2202372" y="5313695"/>
            <a:ext cx="1243903" cy="131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2728226" y="5606083"/>
            <a:ext cx="776942" cy="4827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>
            <a:off x="5638830" y="5313695"/>
            <a:ext cx="4235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 flipH="1" flipV="1">
            <a:off x="4778947" y="5606083"/>
            <a:ext cx="40786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3489685" y="3890665"/>
            <a:ext cx="1897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Wiara</a:t>
            </a:r>
            <a:endParaRPr lang="pl-P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7" name="Łącznik prosty ze strzałką 16"/>
          <p:cNvCxnSpPr/>
          <p:nvPr/>
        </p:nvCxnSpPr>
        <p:spPr>
          <a:xfrm flipV="1">
            <a:off x="4376755" y="4633700"/>
            <a:ext cx="23056" cy="44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V="1">
            <a:off x="3707904" y="4564193"/>
            <a:ext cx="23056" cy="44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V="1">
            <a:off x="4959825" y="4592088"/>
            <a:ext cx="23056" cy="443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Prostokąt 15"/>
          <p:cNvSpPr/>
          <p:nvPr/>
        </p:nvSpPr>
        <p:spPr>
          <a:xfrm>
            <a:off x="3446275" y="3982999"/>
            <a:ext cx="21336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l-PL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Rozum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5544926" y="4148695"/>
            <a:ext cx="1313660" cy="83099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68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0" presetID="9" presetClass="emph" presetSubtype="0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mph" presetSubtype="2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8" grpId="0"/>
      <p:bldP spid="19" grpId="0"/>
      <p:bldP spid="20" grpId="0"/>
      <p:bldP spid="21" grpId="0"/>
      <p:bldP spid="2" grpId="0"/>
      <p:bldP spid="16" grpId="0"/>
      <p:bldP spid="16" grpId="1"/>
      <p:bldP spid="16" grpId="2"/>
      <p:bldP spid="16" grpId="3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399</Words>
  <Application>Microsoft Office PowerPoint</Application>
  <PresentationFormat>Pokaz na ekranie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„Człowiek jest otwarty na Boga”</vt:lpstr>
      <vt:lpstr>Człowiek jest otwarty na Boga – capax Dei</vt:lpstr>
      <vt:lpstr>Prezentacja programu PowerPoint</vt:lpstr>
      <vt:lpstr>Prezentacja programu PowerPoint</vt:lpstr>
      <vt:lpstr>Prezentacja programu PowerPoint</vt:lpstr>
      <vt:lpstr>Prezentacja programu PowerPoint</vt:lpstr>
      <vt:lpstr>Droga I – Świat;  Za punkt wyjścia można przyjąć:</vt:lpstr>
      <vt:lpstr>Droga II - Człowiek</vt:lpstr>
      <vt:lpstr>Świat i człowiek nie mają w sobie przyczyny, ani ostatecznego celu.</vt:lpstr>
      <vt:lpstr>Jak mówić o Bogu? Czy można mówić o Nim sensownie?</vt:lpstr>
      <vt:lpstr>Na koniec: WNIOSKI: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„Człowiek jest otwarty na Boga”</dc:title>
  <dc:creator>kamil</dc:creator>
  <cp:lastModifiedBy>kamil</cp:lastModifiedBy>
  <cp:revision>35</cp:revision>
  <dcterms:created xsi:type="dcterms:W3CDTF">2012-11-06T14:33:41Z</dcterms:created>
  <dcterms:modified xsi:type="dcterms:W3CDTF">2012-11-09T14:38:40Z</dcterms:modified>
</cp:coreProperties>
</file>