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4F81BD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762" y="-276"/>
      </p:cViewPr>
      <p:guideLst>
        <p:guide orient="horz" pos="2069"/>
        <p:guide pos="25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DC1E9-163A-4FC4-AD10-9CF9906EC0C1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0B07F-2C51-437F-9A7D-A232EAF0E74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596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0B07F-2C51-437F-9A7D-A232EAF0E749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293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387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457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9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01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3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79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76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7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02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45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FB38-D3C4-46C7-81E9-25B81111B7F9}" type="datetimeFigureOut">
              <a:rPr lang="pl-PL" smtClean="0"/>
              <a:t>2012-11-16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8BEE-9D7B-47AA-8B66-140DD007793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21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435856"/>
            <a:ext cx="7772400" cy="1470025"/>
          </a:xfrm>
        </p:spPr>
        <p:txBody>
          <a:bodyPr/>
          <a:lstStyle/>
          <a:p>
            <a:r>
              <a:rPr lang="pl-PL" b="1" dirty="0" smtClean="0">
                <a:latin typeface="Cambria" pitchFamily="18" charset="0"/>
              </a:rPr>
              <a:t>„Objawienie Boże i jego przekazywanie w </a:t>
            </a:r>
            <a:r>
              <a:rPr lang="pl-PL" b="1" dirty="0" err="1" smtClean="0">
                <a:latin typeface="Cambria" pitchFamily="18" charset="0"/>
              </a:rPr>
              <a:t>Kośćiele</a:t>
            </a:r>
            <a:r>
              <a:rPr lang="pl-PL" b="1" dirty="0" smtClean="0">
                <a:latin typeface="Cambria" pitchFamily="18" charset="0"/>
              </a:rPr>
              <a:t>”</a:t>
            </a:r>
            <a:endParaRPr lang="pl-PL" b="1" dirty="0">
              <a:latin typeface="Cambr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5256585" cy="2808312"/>
          </a:xfrm>
        </p:spPr>
        <p:txBody>
          <a:bodyPr>
            <a:normAutofit/>
          </a:bodyPr>
          <a:lstStyle/>
          <a:p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Ogarnij </a:t>
            </a:r>
            <a:r>
              <a:rPr lang="pl-PL" sz="3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w</a:t>
            </a:r>
            <a:r>
              <a:rPr lang="pl-PL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iarę!</a:t>
            </a: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Katecheza 2. w Roku Wiary</a:t>
            </a:r>
          </a:p>
          <a:p>
            <a:endParaRPr lang="pl-PL" i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pl-PL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Na podstawie KKK (50-100)</a:t>
            </a:r>
            <a:endParaRPr lang="pl-PL" i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672"/>
            <a:ext cx="1794839" cy="21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Nie będzie innego Objawienia. Nowe i ostateczne objawienie nigdy nie przeminie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644008" cy="1972816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Objawienie jest zakończone, ale nie całkowicie wyjaśnione.</a:t>
            </a:r>
          </a:p>
          <a:p>
            <a:r>
              <a:rPr lang="pl-PL" sz="2400" dirty="0" smtClean="0"/>
              <a:t>Zadaniem wiary jest stopniowe wnikanie w znaczenie Objawienia Bożego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257800"/>
          </a:xfrm>
        </p:spPr>
        <p:txBody>
          <a:bodyPr>
            <a:noAutofit/>
          </a:bodyPr>
          <a:lstStyle/>
          <a:p>
            <a:r>
              <a:rPr lang="pl-PL" sz="2500" dirty="0" smtClean="0"/>
              <a:t>W historii zdarzały się objawienia prywatne</a:t>
            </a:r>
          </a:p>
          <a:p>
            <a:r>
              <a:rPr lang="pl-PL" sz="2500" dirty="0" smtClean="0"/>
              <a:t>Niektóre zostały uznane przez Kościół</a:t>
            </a:r>
          </a:p>
          <a:p>
            <a:r>
              <a:rPr lang="pl-PL" sz="2500" dirty="0" smtClean="0"/>
              <a:t>Nie należą one jednak do depozytu wiary</a:t>
            </a:r>
          </a:p>
          <a:p>
            <a:r>
              <a:rPr lang="pl-PL" sz="2500" dirty="0" smtClean="0"/>
              <a:t>Te objawienia nie ulepszają ani nie uzupełniają Ostatecznego Objawienia w Chrystusie, ale pomagają lepiej przyjmować Objawienie Chrystusa</a:t>
            </a:r>
          </a:p>
          <a:p>
            <a:r>
              <a:rPr lang="pl-PL" sz="2500" dirty="0" smtClean="0"/>
              <a:t>Wiara nie przyjmuje objawień poprawiających Chrystusa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7" y="3421651"/>
            <a:ext cx="1367028" cy="18745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4" y="3088372"/>
            <a:ext cx="1205180" cy="196902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75" y="3499852"/>
            <a:ext cx="1469424" cy="209370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4" y="4815706"/>
            <a:ext cx="896326" cy="19079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64" y="5052440"/>
            <a:ext cx="1293254" cy="16277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71" y="4964491"/>
            <a:ext cx="1160007" cy="17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6488" y="274638"/>
            <a:ext cx="6131024" cy="85010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Przekazywanie Objawienia Bożego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53568" y="1340768"/>
            <a:ext cx="8229600" cy="1625101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Bóg pragnie zbawienia wszystkich ludzi i tego, by poznali Prawdę, czyli Jezusa. Jest więc konieczne, by Chrystus był głoszony wszystkim ludziom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68" y="3225302"/>
            <a:ext cx="4675632" cy="363269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504"/>
            <a:ext cx="4468368" cy="32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OBJAWIENIE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TRADYCJA APOSTOLSKA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PISMO ŚWIĘTE</a:t>
            </a:r>
            <a:endParaRPr lang="pl-PL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2771800" y="764704"/>
            <a:ext cx="1223938" cy="504056"/>
          </a:xfrm>
          <a:prstGeom prst="straightConnector1">
            <a:avLst/>
          </a:prstGeom>
          <a:ln w="63500" cmpd="dbl">
            <a:bevel/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/>
          <p:cNvCxnSpPr/>
          <p:nvPr/>
        </p:nvCxnSpPr>
        <p:spPr>
          <a:xfrm>
            <a:off x="5443979" y="764704"/>
            <a:ext cx="1304293" cy="504056"/>
          </a:xfrm>
          <a:prstGeom prst="straightConnector1">
            <a:avLst/>
          </a:prstGeom>
          <a:ln w="63500" cmpd="dbl">
            <a:bevel/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3" y="1772816"/>
            <a:ext cx="2333059" cy="388843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33" y="1774191"/>
            <a:ext cx="3251200" cy="173228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430922" y="5661248"/>
            <a:ext cx="781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Są to 2 nośniki </a:t>
            </a:r>
            <a:r>
              <a:rPr lang="pl-PL" sz="2800" dirty="0" smtClean="0"/>
              <a:t>(</a:t>
            </a:r>
            <a:r>
              <a:rPr lang="pl-PL" sz="2800" dirty="0" smtClean="0"/>
              <a:t>nie</a:t>
            </a:r>
            <a:r>
              <a:rPr lang="pl-PL" sz="2800" dirty="0" smtClean="0"/>
              <a:t> </a:t>
            </a:r>
            <a:r>
              <a:rPr lang="pl-PL" sz="2800" dirty="0" smtClean="0"/>
              <a:t>źródła) Objawienia</a:t>
            </a:r>
          </a:p>
          <a:p>
            <a:pPr algn="ctr"/>
            <a:r>
              <a:rPr lang="pl-PL" sz="2800" dirty="0" smtClean="0"/>
              <a:t>Ich wspólnym i jedynym źródłem jest Bóg.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951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dirty="0" smtClean="0"/>
              <a:t>TRADYCJA APOSTOLSKA – czyli przepowiadanie apostolskie</a:t>
            </a:r>
            <a:endParaRPr lang="pl-PL" sz="32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27944" y="1268760"/>
            <a:ext cx="4616063" cy="639762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1) Ustna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-34393" y="1844824"/>
            <a:ext cx="4939612" cy="2376264"/>
          </a:xfrm>
        </p:spPr>
        <p:txBody>
          <a:bodyPr/>
          <a:lstStyle/>
          <a:p>
            <a:pPr marL="400050" lvl="1" indent="0">
              <a:buNone/>
            </a:pPr>
            <a:r>
              <a:rPr lang="pl-PL" sz="2400" dirty="0" smtClean="0"/>
              <a:t>Nauczanie , przykład, i instytucje.</a:t>
            </a:r>
            <a:endParaRPr lang="pl-PL" sz="2400" dirty="0"/>
          </a:p>
          <a:p>
            <a:pPr marL="400050" lvl="1" indent="0">
              <a:buNone/>
            </a:pPr>
            <a:r>
              <a:rPr lang="pl-PL" sz="2400" dirty="0" smtClean="0"/>
              <a:t>Apostołowie przekazali to, co otrzymali od Pana Jezusa, albo to, czego nauczył ich Duch Święty.</a:t>
            </a:r>
            <a:endParaRPr lang="pl-PL" sz="24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39552" y="4293096"/>
            <a:ext cx="4041775" cy="639762"/>
          </a:xfrm>
        </p:spPr>
        <p:txBody>
          <a:bodyPr/>
          <a:lstStyle/>
          <a:p>
            <a:pPr algn="ctr"/>
            <a:r>
              <a:rPr lang="pl-PL" sz="2800" dirty="0" smtClean="0"/>
              <a:t>2) Pisemna</a:t>
            </a:r>
            <a:endParaRPr lang="pl-PL" sz="2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179512" y="4882356"/>
            <a:ext cx="4617876" cy="3951288"/>
          </a:xfrm>
        </p:spPr>
        <p:txBody>
          <a:bodyPr/>
          <a:lstStyle/>
          <a:p>
            <a:pPr marL="400050" lvl="1" indent="0">
              <a:buNone/>
            </a:pPr>
            <a:r>
              <a:rPr lang="pl-PL" sz="2400" dirty="0" smtClean="0"/>
              <a:t>Przez Apostołów i ich uczniów, którzy pod natchnieniem Ducha Świętego utrwalili Orędzie Zbawienia</a:t>
            </a:r>
          </a:p>
          <a:p>
            <a:pPr marL="0" indent="0" algn="ctr">
              <a:buNone/>
            </a:pP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19" y="1091131"/>
            <a:ext cx="4238781" cy="576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build="p"/>
      <p:bldP spid="7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Tradycja apostolska kontynuowana jest przez sukcesję Apostolską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47169" y="4581128"/>
            <a:ext cx="8229600" cy="2433740"/>
          </a:xfrm>
        </p:spPr>
        <p:txBody>
          <a:bodyPr>
            <a:normAutofit/>
          </a:bodyPr>
          <a:lstStyle/>
          <a:p>
            <a:r>
              <a:rPr lang="pl-PL" dirty="0" smtClean="0"/>
              <a:t>Kościół w ten sposób przekazuje, czym jest i w Kogo wierzy. Środkami są: życie, doktryna i kult. Bóg bardzo mocno związał objawienie z Kościołem.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" y="2330301"/>
            <a:ext cx="740016" cy="83671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08" y="2058888"/>
            <a:ext cx="1323494" cy="137953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91" y="1751588"/>
            <a:ext cx="475098" cy="10141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69" y="2414132"/>
            <a:ext cx="522722" cy="102429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76" y="2806203"/>
            <a:ext cx="401118" cy="90920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518" y="1806860"/>
            <a:ext cx="396850" cy="101417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2" y="2893476"/>
            <a:ext cx="475098" cy="101417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80" y="2806203"/>
            <a:ext cx="522722" cy="1024294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1313604" y="2703771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761876" y="2579184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3761876" y="3203255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5652622" y="3201730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>
            <a:off x="5706092" y="2563454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7710387" y="3260803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>
            <a:off x="7530220" y="2579184"/>
            <a:ext cx="792088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V="1">
            <a:off x="808455" y="1689414"/>
            <a:ext cx="0" cy="54693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7254999" y="1544298"/>
            <a:ext cx="0" cy="54693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5006789" y="1511955"/>
            <a:ext cx="0" cy="54693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/>
          <p:nvPr/>
        </p:nvCxnSpPr>
        <p:spPr>
          <a:xfrm flipV="1">
            <a:off x="2911455" y="1478121"/>
            <a:ext cx="0" cy="546933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>
            <a:off x="823802" y="3131459"/>
            <a:ext cx="0" cy="5382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>
            <a:off x="2911455" y="3561395"/>
            <a:ext cx="0" cy="5382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/>
          <p:nvPr/>
        </p:nvCxnSpPr>
        <p:spPr>
          <a:xfrm>
            <a:off x="5220475" y="3750189"/>
            <a:ext cx="0" cy="5382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7145166" y="3907647"/>
            <a:ext cx="0" cy="538204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Relacja między Pismem Świętym i Tradycją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269142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„Święta Tradycja i Biblia ściśle się ze sobą przenikają” KKK 80</a:t>
            </a:r>
          </a:p>
          <a:p>
            <a:r>
              <a:rPr lang="pl-PL" dirty="0" smtClean="0"/>
              <a:t>Mają to somo Boskie Źródło – Słowo Boże</a:t>
            </a:r>
          </a:p>
          <a:p>
            <a:r>
              <a:rPr lang="pl-PL" dirty="0" smtClean="0"/>
              <a:t>Należy odróżnić Tradycję Apostolską od tradycji teologicznych, dyscyplinarnych, liturgicznych i </a:t>
            </a:r>
            <a:r>
              <a:rPr lang="pl-PL" dirty="0" err="1" smtClean="0"/>
              <a:t>pobożnościowych</a:t>
            </a:r>
            <a:r>
              <a:rPr lang="pl-PL" dirty="0"/>
              <a:t> </a:t>
            </a:r>
            <a:r>
              <a:rPr lang="pl-PL" dirty="0" smtClean="0"/>
              <a:t>(np. zwyczaje świąteczne) Te mogą się różnić i zmieniać z czasem.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76269" y="4834026"/>
            <a:ext cx="27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Słowo Boże</a:t>
            </a:r>
            <a:endParaRPr lang="pl-PL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6" name="Łącznik łamany 5"/>
          <p:cNvCxnSpPr/>
          <p:nvPr/>
        </p:nvCxnSpPr>
        <p:spPr>
          <a:xfrm>
            <a:off x="3124650" y="5157192"/>
            <a:ext cx="3168352" cy="720080"/>
          </a:xfrm>
          <a:prstGeom prst="bentConnector3">
            <a:avLst>
              <a:gd name="adj1" fmla="val 50000"/>
            </a:avLst>
          </a:prstGeom>
          <a:ln w="34925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łamany 7"/>
          <p:cNvCxnSpPr/>
          <p:nvPr/>
        </p:nvCxnSpPr>
        <p:spPr>
          <a:xfrm flipV="1">
            <a:off x="3249350" y="4293096"/>
            <a:ext cx="2834818" cy="861459"/>
          </a:xfrm>
          <a:prstGeom prst="bentConnector3">
            <a:avLst>
              <a:gd name="adj1" fmla="val 50000"/>
            </a:avLst>
          </a:prstGeom>
          <a:ln w="34925" cap="rnd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4482028" y="3840155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-55431" y="6065207"/>
            <a:ext cx="75797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Powierzone Apostołom i przekazywane przez Sukcesję</a:t>
            </a:r>
            <a:endParaRPr lang="pl-PL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6160197" y="4054009"/>
            <a:ext cx="23957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Pismo Święte</a:t>
            </a:r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3418917" y="3869343"/>
            <a:ext cx="249568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Utrwalone na Piśmie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6511574" y="5580534"/>
            <a:ext cx="16930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TRADYCJA</a:t>
            </a:r>
            <a:endParaRPr lang="pl-PL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8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ZAGADKA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9971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Co było pierwsze: 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PISMO ŚWIĘTE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czy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TRADYCJA?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ODPOWIEDŹ: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TRADYCJA.</a:t>
            </a:r>
            <a:b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Pismo Święte powstawało wiele lat, a formowało się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kilka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wieków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. Ostatecznie podano kanon Pisma Św.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na Soborze Trydenckim (1545-1563 r.)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Apostołowie przekazywali ustnie i pisemnie wiarę zaraz po Zesłaniu Ducha Świętego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63492" y="5589240"/>
            <a:ext cx="6078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Sola </a:t>
            </a:r>
            <a:r>
              <a:rPr lang="pl-PL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Scriptura</a:t>
            </a:r>
            <a:r>
              <a:rPr lang="pl-PL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– Sama Biblia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835696" y="5430641"/>
            <a:ext cx="5688632" cy="966011"/>
          </a:xfrm>
          <a:prstGeom prst="line">
            <a:avLst/>
          </a:prstGeom>
          <a:ln w="104775" cap="sq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1769139" y="5432575"/>
            <a:ext cx="5960836" cy="1054618"/>
          </a:xfrm>
          <a:prstGeom prst="line">
            <a:avLst/>
          </a:prstGeom>
          <a:ln w="104775" cap="sq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amil\AppData\Local\Microsoft\Windows\Temporary Internet Files\Content.IE5\UDUBAVH4\MC9004326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20071" y="4654675"/>
            <a:ext cx="1258971" cy="125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67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Interpretacja Depozytu Wiary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184576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Święty Depozyt Wiary – Objawienie przyjęte w Kościele</a:t>
            </a:r>
          </a:p>
          <a:p>
            <a:r>
              <a:rPr lang="pl-PL" dirty="0" smtClean="0"/>
              <a:t>Pojawiają się pytania:</a:t>
            </a:r>
          </a:p>
          <a:p>
            <a:pPr lvl="1"/>
            <a:r>
              <a:rPr lang="pl-PL" dirty="0" smtClean="0"/>
              <a:t>Skąd mamy pewność, że nasza wiara (osobista, lokalna) jest prawdziwa czyli oparta na Objawieniu?</a:t>
            </a:r>
          </a:p>
          <a:p>
            <a:pPr lvl="1"/>
            <a:r>
              <a:rPr lang="pl-PL" dirty="0" smtClean="0"/>
              <a:t>Czy moja wiara jest taka jaką chce Bóg?</a:t>
            </a:r>
          </a:p>
          <a:p>
            <a:r>
              <a:rPr lang="pl-PL" dirty="0" smtClean="0"/>
              <a:t>Należy mieć na uwadze: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Urząd Nauczycielski Kościoła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Dogmaty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Nadprzyrodzony zmysł wiary</a:t>
            </a:r>
            <a:endParaRPr lang="pl-PL" dirty="0" smtClean="0"/>
          </a:p>
          <a:p>
            <a:pPr lvl="1"/>
            <a:endParaRPr lang="pl-PL" dirty="0"/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25" y="1700809"/>
            <a:ext cx="4324750" cy="4324746"/>
          </a:xfrm>
        </p:spPr>
      </p:pic>
    </p:spTree>
    <p:extLst>
      <p:ext uri="{BB962C8B-B14F-4D97-AF65-F5344CB8AC3E}">
        <p14:creationId xmlns:p14="http://schemas.microsoft.com/office/powerpoint/2010/main" val="36858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1. URZĄD </a:t>
            </a:r>
            <a:r>
              <a:rPr lang="pl-PL" dirty="0"/>
              <a:t>NAUCZYCIELSKI KOŚCIOŁA</a:t>
            </a:r>
            <a:br>
              <a:rPr lang="pl-PL" dirty="0"/>
            </a:br>
            <a:r>
              <a:rPr lang="pl-PL" dirty="0"/>
              <a:t>Inna nazwa: Magisterium Kościoła</a:t>
            </a:r>
            <a:br>
              <a:rPr lang="pl-PL" dirty="0"/>
            </a:b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23" y="3695444"/>
            <a:ext cx="1599119" cy="1581531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0" y="1102542"/>
            <a:ext cx="3995738" cy="5755457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Tworzą go Biskupi</a:t>
            </a:r>
            <a:br>
              <a:rPr lang="pl-PL" dirty="0" smtClean="0"/>
            </a:br>
            <a:r>
              <a:rPr lang="pl-PL" dirty="0" smtClean="0"/>
              <a:t>w komunii z następcą Piotra, Biskupem Rzymu.</a:t>
            </a:r>
          </a:p>
          <a:p>
            <a:r>
              <a:rPr lang="pl-PL" dirty="0" smtClean="0"/>
              <a:t>UNK nie jest ponad Słowem Bożym, ale </a:t>
            </a:r>
            <a:r>
              <a:rPr lang="pl-PL" dirty="0"/>
              <a:t>j</a:t>
            </a:r>
            <a:r>
              <a:rPr lang="pl-PL" dirty="0" smtClean="0"/>
              <a:t>emu służy, słucha i przy pomocy Ducha Świętego strzeże i przekazuje.</a:t>
            </a:r>
          </a:p>
          <a:p>
            <a:r>
              <a:rPr lang="pl-PL" dirty="0" smtClean="0"/>
              <a:t>Wierni z uległością przyjmują  nauczanie i wskazówki pasterzy (homilie, kazania, listy duszpasterskie, dokumenty)</a:t>
            </a:r>
          </a:p>
          <a:p>
            <a:pPr lvl="1"/>
            <a:r>
              <a:rPr lang="pl-PL" b="1" i="1" dirty="0" smtClean="0"/>
              <a:t>„Kto was słucha, Mnie słucha.” (</a:t>
            </a:r>
            <a:r>
              <a:rPr lang="pl-PL" b="1" i="1" dirty="0" err="1" smtClean="0"/>
              <a:t>Łk</a:t>
            </a:r>
            <a:r>
              <a:rPr lang="pl-PL" b="1" i="1" dirty="0" smtClean="0"/>
              <a:t> 10,16)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92" y="2409637"/>
            <a:ext cx="504056" cy="74579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9" y="4669065"/>
            <a:ext cx="504056" cy="74579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42" y="2325335"/>
            <a:ext cx="504056" cy="745797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86" y="3155434"/>
            <a:ext cx="504056" cy="74579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25" y="2850634"/>
            <a:ext cx="504056" cy="74579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265" y="3873564"/>
            <a:ext cx="504056" cy="745797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70" y="5276975"/>
            <a:ext cx="504056" cy="745797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69" y="5810894"/>
            <a:ext cx="504056" cy="745797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81" y="5760094"/>
            <a:ext cx="504056" cy="745797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19" y="4137932"/>
            <a:ext cx="504056" cy="74579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00" y="5041964"/>
            <a:ext cx="504056" cy="74579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55" y="1944307"/>
            <a:ext cx="692427" cy="150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pl-PL" dirty="0" smtClean="0"/>
              <a:t>2. DOGMATY WIARY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021557"/>
            <a:ext cx="4506144" cy="370358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Są to prawdy podane do nieodwołalnego przyjęcia</a:t>
            </a:r>
          </a:p>
          <a:p>
            <a:r>
              <a:rPr lang="pl-PL" dirty="0" smtClean="0"/>
              <a:t>Definiuje je Urząd Nauczycielski Kościoła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Dogmaty umacniają wiarę</a:t>
            </a:r>
          </a:p>
          <a:p>
            <a:pPr lvl="1">
              <a:buFont typeface="Wingdings" pitchFamily="2" charset="2"/>
              <a:buChar char="v"/>
            </a:pPr>
            <a:r>
              <a:rPr lang="pl-PL" sz="2600" b="1" dirty="0" smtClean="0"/>
              <a:t>Pewne w 100 % !</a:t>
            </a:r>
          </a:p>
          <a:p>
            <a:pPr>
              <a:buFont typeface="Wingdings" pitchFamily="2" charset="2"/>
              <a:buChar char="v"/>
            </a:pPr>
            <a:r>
              <a:rPr lang="pl-PL" dirty="0" smtClean="0"/>
              <a:t>Postawa wiary otwiera serce na przyjęcie dogmatów</a:t>
            </a:r>
            <a:endParaRPr lang="pl-PL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0" y="692696"/>
            <a:ext cx="3634567" cy="2925826"/>
          </a:xfrm>
        </p:spPr>
      </p:pic>
      <p:sp>
        <p:nvSpPr>
          <p:cNvPr id="5" name="Prostokąt 4"/>
          <p:cNvSpPr/>
          <p:nvPr/>
        </p:nvSpPr>
        <p:spPr>
          <a:xfrm>
            <a:off x="1041369" y="4653136"/>
            <a:ext cx="24208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DOGMATY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406037" y="5877272"/>
            <a:ext cx="16962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WIARA</a:t>
            </a:r>
            <a:endParaRPr lang="pl-PL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trzałka zakrzywiona w lewo 7"/>
          <p:cNvSpPr/>
          <p:nvPr/>
        </p:nvSpPr>
        <p:spPr>
          <a:xfrm rot="915254">
            <a:off x="3287425" y="5102378"/>
            <a:ext cx="898759" cy="14041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trzałka zakrzywiona w lewo 8"/>
          <p:cNvSpPr/>
          <p:nvPr/>
        </p:nvSpPr>
        <p:spPr>
          <a:xfrm rot="20740499" flipH="1" flipV="1">
            <a:off x="202298" y="4905162"/>
            <a:ext cx="938344" cy="150607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8119"/>
            <a:ext cx="3902068" cy="247535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136862" y="3568009"/>
            <a:ext cx="607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Ogromną rolę w ogłaszaniu dogmatów odegrały Sobory</a:t>
            </a:r>
            <a:endParaRPr lang="pl-PL" sz="20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780369" y="6457890"/>
            <a:ext cx="53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Sobór Watykański II nie ogłosił żadnego dogmatu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77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  <p:bldP spid="6" grpId="0" uiExpand="1"/>
      <p:bldP spid="8" grpId="0" uiExpand="1" animBg="1"/>
      <p:bldP spid="9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143" y="250372"/>
            <a:ext cx="8229600" cy="6490996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Cambria" pitchFamily="18" charset="0"/>
              </a:rPr>
              <a:t>Za pomocą rozumu człowiek może poznać Boga ze świata stworzonego, ale nie w pełni takiego, jakim jest.</a:t>
            </a:r>
          </a:p>
          <a:p>
            <a:endParaRPr lang="pl-PL" dirty="0">
              <a:latin typeface="Cambria" pitchFamily="18" charset="0"/>
            </a:endParaRPr>
          </a:p>
          <a:p>
            <a:endParaRPr lang="pl-PL" dirty="0" smtClean="0">
              <a:latin typeface="Cambria" pitchFamily="18" charset="0"/>
            </a:endParaRPr>
          </a:p>
          <a:p>
            <a:endParaRPr lang="pl-PL" dirty="0">
              <a:latin typeface="Cambria" pitchFamily="18" charset="0"/>
            </a:endParaRPr>
          </a:p>
          <a:p>
            <a:endParaRPr lang="pl-PL" dirty="0" smtClean="0">
              <a:latin typeface="Cambria" pitchFamily="18" charset="0"/>
            </a:endParaRPr>
          </a:p>
          <a:p>
            <a:endParaRPr lang="pl-PL" dirty="0">
              <a:latin typeface="Cambria" pitchFamily="18" charset="0"/>
            </a:endParaRPr>
          </a:p>
          <a:p>
            <a:endParaRPr lang="pl-PL" dirty="0" smtClean="0">
              <a:latin typeface="Cambria" pitchFamily="18" charset="0"/>
            </a:endParaRPr>
          </a:p>
          <a:p>
            <a:r>
              <a:rPr lang="pl-PL" dirty="0" smtClean="0">
                <a:latin typeface="Cambria" pitchFamily="18" charset="0"/>
              </a:rPr>
              <a:t>Bóg zapragnął być poznany, dlatego objawił się.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36" y="3634352"/>
            <a:ext cx="897632" cy="8976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8" y="3334183"/>
            <a:ext cx="1302075" cy="13185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08" y="4083168"/>
            <a:ext cx="887380" cy="49798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08" y="3275242"/>
            <a:ext cx="634780" cy="7182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67" y="1649523"/>
            <a:ext cx="1467196" cy="12957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36" y="1506480"/>
            <a:ext cx="781159" cy="982029"/>
          </a:xfrm>
          <a:prstGeom prst="rect">
            <a:avLst/>
          </a:prstGeom>
        </p:spPr>
      </p:pic>
      <p:sp>
        <p:nvSpPr>
          <p:cNvPr id="17" name="Strzałka zakrzywiona w górę 16"/>
          <p:cNvSpPr/>
          <p:nvPr/>
        </p:nvSpPr>
        <p:spPr>
          <a:xfrm rot="9069349">
            <a:off x="1688312" y="1907750"/>
            <a:ext cx="3443249" cy="1060425"/>
          </a:xfrm>
          <a:prstGeom prst="curvedUpArrow">
            <a:avLst/>
          </a:prstGeom>
          <a:solidFill>
            <a:srgbClr val="4F81BD">
              <a:alpha val="14902"/>
            </a:srgbClr>
          </a:solidFill>
          <a:ln>
            <a:solidFill>
              <a:srgbClr val="385D8A">
                <a:alpha val="60000"/>
              </a:srgb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Strzałka w prawo z wcięciem 17"/>
          <p:cNvSpPr/>
          <p:nvPr/>
        </p:nvSpPr>
        <p:spPr>
          <a:xfrm>
            <a:off x="2633307" y="3980879"/>
            <a:ext cx="842890" cy="359109"/>
          </a:xfrm>
          <a:prstGeom prst="notchedRightArrow">
            <a:avLst/>
          </a:prstGeom>
          <a:solidFill>
            <a:srgbClr val="4F81BD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z wcięciem 18"/>
          <p:cNvSpPr/>
          <p:nvPr/>
        </p:nvSpPr>
        <p:spPr>
          <a:xfrm>
            <a:off x="4577498" y="3976480"/>
            <a:ext cx="1072597" cy="359109"/>
          </a:xfrm>
          <a:prstGeom prst="notchedRightArrow">
            <a:avLst/>
          </a:prstGeom>
          <a:solidFill>
            <a:srgbClr val="4F81BD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z wcięciem 19"/>
          <p:cNvSpPr/>
          <p:nvPr/>
        </p:nvSpPr>
        <p:spPr>
          <a:xfrm>
            <a:off x="3476197" y="3968104"/>
            <a:ext cx="1079056" cy="359109"/>
          </a:xfrm>
          <a:prstGeom prst="notchedRightArrow">
            <a:avLst/>
          </a:prstGeom>
          <a:solidFill>
            <a:srgbClr val="4F81BD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z wcięciem 21"/>
          <p:cNvSpPr/>
          <p:nvPr/>
        </p:nvSpPr>
        <p:spPr>
          <a:xfrm rot="16200000">
            <a:off x="5343004" y="3364512"/>
            <a:ext cx="658442" cy="359109"/>
          </a:xfrm>
          <a:prstGeom prst="notchedRightArrow">
            <a:avLst/>
          </a:prstGeom>
          <a:solidFill>
            <a:srgbClr val="4F81BD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z wcięciem 22"/>
          <p:cNvSpPr/>
          <p:nvPr/>
        </p:nvSpPr>
        <p:spPr>
          <a:xfrm rot="16200000">
            <a:off x="5286926" y="2672122"/>
            <a:ext cx="726337" cy="359109"/>
          </a:xfrm>
          <a:prstGeom prst="notchedRightArrow">
            <a:avLst/>
          </a:prstGeom>
          <a:solidFill>
            <a:srgbClr val="4F81BD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1751501" y="3732957"/>
            <a:ext cx="278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724884" y="3214845"/>
            <a:ext cx="278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2001242" y="3082401"/>
            <a:ext cx="2788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pl-P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619682" y="3334183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1811158" y="3707679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611957" y="3227831"/>
            <a:ext cx="410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</a:p>
        </p:txBody>
      </p:sp>
      <p:sp>
        <p:nvSpPr>
          <p:cNvPr id="26" name="Chmurka 25"/>
          <p:cNvSpPr/>
          <p:nvPr/>
        </p:nvSpPr>
        <p:spPr>
          <a:xfrm>
            <a:off x="4861561" y="2746627"/>
            <a:ext cx="1621328" cy="1175112"/>
          </a:xfrm>
          <a:prstGeom prst="cloud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Grzech</a:t>
            </a:r>
          </a:p>
        </p:txBody>
      </p:sp>
      <p:sp>
        <p:nvSpPr>
          <p:cNvPr id="27" name="Chmurka 26"/>
          <p:cNvSpPr/>
          <p:nvPr/>
        </p:nvSpPr>
        <p:spPr>
          <a:xfrm>
            <a:off x="2521900" y="3849087"/>
            <a:ext cx="1621328" cy="1175112"/>
          </a:xfrm>
          <a:prstGeom prst="cloud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Grzech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0" name="Chmurka 29"/>
          <p:cNvSpPr/>
          <p:nvPr/>
        </p:nvSpPr>
        <p:spPr>
          <a:xfrm>
            <a:off x="3617958" y="3669957"/>
            <a:ext cx="1621328" cy="1175112"/>
          </a:xfrm>
          <a:prstGeom prst="cloud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Grzech</a:t>
            </a:r>
          </a:p>
        </p:txBody>
      </p:sp>
      <p:sp>
        <p:nvSpPr>
          <p:cNvPr id="34" name="Chmurka 33"/>
          <p:cNvSpPr/>
          <p:nvPr/>
        </p:nvSpPr>
        <p:spPr>
          <a:xfrm>
            <a:off x="4856067" y="3581788"/>
            <a:ext cx="1621328" cy="1175112"/>
          </a:xfrm>
          <a:prstGeom prst="cloud">
            <a:avLst/>
          </a:prstGeom>
          <a:solidFill>
            <a:schemeClr val="tx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Grzech</a:t>
            </a:r>
          </a:p>
        </p:txBody>
      </p:sp>
    </p:spTree>
    <p:extLst>
      <p:ext uri="{BB962C8B-B14F-4D97-AF65-F5344CB8AC3E}">
        <p14:creationId xmlns:p14="http://schemas.microsoft.com/office/powerpoint/2010/main" val="31185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4" grpId="1"/>
      <p:bldP spid="28" grpId="0"/>
      <p:bldP spid="28" grpId="1"/>
      <p:bldP spid="29" grpId="0"/>
      <p:bldP spid="29" grpId="1"/>
      <p:bldP spid="31" grpId="0"/>
      <p:bldP spid="32" grpId="0"/>
      <p:bldP spid="33" grpId="0"/>
      <p:bldP spid="26" grpId="0" animBg="1"/>
      <p:bldP spid="26" grpId="1" animBg="1"/>
      <p:bldP spid="27" grpId="0" animBg="1"/>
      <p:bldP spid="27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3. Nadprzyrodzony zmysł wiary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Jest to namaszczenie wszystkich wierzących przez Ducha Świętego do zrozumienia i przekazywania prawdziwej Wiary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SWII: </a:t>
            </a:r>
            <a:r>
              <a:rPr lang="pl-PL" b="1" dirty="0" smtClean="0"/>
              <a:t>„Ogół wierzących nie może zbłądzić w wierze, poczynając od biskupów, aż po ostatniego z wiernych świeckich”  </a:t>
            </a:r>
            <a:r>
              <a:rPr lang="pl-PL" b="1" i="1" dirty="0" smtClean="0"/>
              <a:t>(Lumen </a:t>
            </a:r>
            <a:r>
              <a:rPr lang="pl-PL" b="1" i="1" dirty="0" err="1" smtClean="0"/>
              <a:t>gentium</a:t>
            </a:r>
            <a:r>
              <a:rPr lang="pl-PL" b="1" i="1" dirty="0" smtClean="0"/>
              <a:t> 12.)</a:t>
            </a:r>
            <a:endParaRPr lang="pl-PL" b="1" i="1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" y="3860271"/>
            <a:ext cx="2979794" cy="2888491"/>
          </a:xfr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34" y="620688"/>
            <a:ext cx="3715118" cy="30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koniec - 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KKK 69: „Bóg objawił się człowiekowi, odsłaniając przed nim stopniowo swoją tajemnicę przez wydarzenia i słowa.”</a:t>
            </a:r>
          </a:p>
          <a:p>
            <a:r>
              <a:rPr lang="pl-PL" dirty="0" smtClean="0"/>
              <a:t>KKK 73: „Bóg objawił się w pełni posyłając swojego Syna, w którym ustanowił wieczne Przymierze. Jest On ostatecznym łowem Ojca, nie będzie już po Nim innego objawienia.”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KKK 97: „Święta Tradycja i Pismo Święte stanowią jeden, święty depozyt słowa Bożego”</a:t>
            </a:r>
          </a:p>
          <a:p>
            <a:r>
              <a:rPr lang="pl-PL" dirty="0" smtClean="0"/>
              <a:t>KKK 100: „Zadanie autentyczniej interpretacji słowa Bożego zostało powierzone samemu Urzędowi Nauczycielskiemu Kościoła, papieżowi i biskupom pozostającym w komunii z nim”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707692" y="6396335"/>
            <a:ext cx="24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©Ks. Kamil </a:t>
            </a:r>
            <a:r>
              <a:rPr lang="pl-PL" sz="2400" dirty="0" err="1" smtClean="0"/>
              <a:t>Kojder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174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Objawia Bóg?</a:t>
            </a:r>
            <a:endParaRPr lang="pl-PL" dirty="0"/>
          </a:p>
        </p:txBody>
      </p:sp>
      <p:sp>
        <p:nvSpPr>
          <p:cNvPr id="5" name="Objaśnienie w chmurce 4"/>
          <p:cNvSpPr/>
          <p:nvPr/>
        </p:nvSpPr>
        <p:spPr>
          <a:xfrm>
            <a:off x="3995936" y="3461537"/>
            <a:ext cx="2572638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8640"/>
            <a:ext cx="1944216" cy="17170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638800"/>
            <a:ext cx="1219200" cy="1219200"/>
          </a:xfrm>
          <a:prstGeom prst="rect">
            <a:avLst/>
          </a:prstGeom>
        </p:spPr>
      </p:pic>
      <p:cxnSp>
        <p:nvCxnSpPr>
          <p:cNvPr id="12" name="Łącznik prostoliniowy 11"/>
          <p:cNvCxnSpPr/>
          <p:nvPr/>
        </p:nvCxnSpPr>
        <p:spPr>
          <a:xfrm flipH="1">
            <a:off x="4612943" y="1484784"/>
            <a:ext cx="2623353" cy="4608512"/>
          </a:xfrm>
          <a:prstGeom prst="line">
            <a:avLst/>
          </a:prstGeom>
          <a:ln w="88900" cmpd="thickThin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 flipH="1">
            <a:off x="3962400" y="1754065"/>
            <a:ext cx="2888704" cy="4075883"/>
          </a:xfrm>
          <a:prstGeom prst="line">
            <a:avLst/>
          </a:prstGeom>
          <a:ln w="88900" cmpd="thickThin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H="1">
            <a:off x="4957514" y="2013450"/>
            <a:ext cx="2470084" cy="4234950"/>
          </a:xfrm>
          <a:prstGeom prst="line">
            <a:avLst/>
          </a:prstGeom>
          <a:ln w="88900" cmpd="thickThin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8143" y="1529025"/>
            <a:ext cx="8229600" cy="4525963"/>
          </a:xfrm>
        </p:spPr>
        <p:txBody>
          <a:bodyPr/>
          <a:lstStyle/>
          <a:p>
            <a:r>
              <a:rPr lang="pl-PL" dirty="0" smtClean="0"/>
              <a:t>Siebie samego</a:t>
            </a:r>
          </a:p>
          <a:p>
            <a:r>
              <a:rPr lang="pl-PL" dirty="0" smtClean="0"/>
              <a:t>Swój zamysł (plan), aby człowiek nie tylko poznał Boga, ale by stał się uczestnikiem Boskiej natury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514" y="3982696"/>
            <a:ext cx="550590" cy="5505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55" y="3791930"/>
            <a:ext cx="884895" cy="8848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311" y="3792007"/>
            <a:ext cx="1055264" cy="93196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79" y="1355106"/>
            <a:ext cx="550590" cy="55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66" y="2209501"/>
            <a:ext cx="550590" cy="55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53" y="1630401"/>
            <a:ext cx="550590" cy="550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0277 L 0.22813 -0.0932 C 0.27656 -0.10962 0.32274 -0.16004 0.35278 -0.22595 C 0.38767 -0.30157 0.39931 -0.3765 0.38872 -0.44242 L 0.35139 -0.75347 " pathEditMode="relative" rAng="1892257" ptsTypes="FffFF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5" y="-3057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846"/>
            <a:ext cx="5004048" cy="297115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pl-PL" dirty="0" smtClean="0"/>
              <a:t>Objawienie spełnia się przez:</a:t>
            </a:r>
          </a:p>
          <a:p>
            <a:pPr lvl="1"/>
            <a:r>
              <a:rPr lang="pl-PL" dirty="0" smtClean="0"/>
              <a:t>Wydarzenia (np. Wyjście z Niewoli Egipskiej, Cuda Pana Jezusa</a:t>
            </a:r>
          </a:p>
          <a:p>
            <a:pPr lvl="1"/>
            <a:r>
              <a:rPr lang="pl-PL" dirty="0" smtClean="0"/>
              <a:t>Słowa (np. nawoływania proroków do nawrócenia, przypowieści Pana Jezusa)</a:t>
            </a:r>
          </a:p>
          <a:p>
            <a:r>
              <a:rPr lang="pl-PL" dirty="0" smtClean="0"/>
              <a:t>Objawienie jest stopniowe</a:t>
            </a:r>
          </a:p>
          <a:p>
            <a:pPr lvl="1"/>
            <a:r>
              <a:rPr lang="pl-PL" dirty="0" smtClean="0"/>
              <a:t>Ireneusz z Lyonu: „Pedagogia Boża to przyzwyczajanie się do siebie Boga i człowieka”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933056"/>
            <a:ext cx="2331720" cy="26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atin typeface="Centaur" pitchFamily="18" charset="0"/>
              </a:rPr>
              <a:t>Etapy Objawienia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39" y="932599"/>
            <a:ext cx="2880320" cy="1944215"/>
          </a:xfrm>
        </p:spPr>
      </p:pic>
      <p:cxnSp>
        <p:nvCxnSpPr>
          <p:cNvPr id="6" name="Łącznik prostoliniowy 5"/>
          <p:cNvCxnSpPr/>
          <p:nvPr/>
        </p:nvCxnSpPr>
        <p:spPr>
          <a:xfrm>
            <a:off x="7580731" y="1029147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3520936" y="2751981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27" y="188640"/>
            <a:ext cx="618009" cy="7351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296708"/>
            <a:ext cx="1008112" cy="890326"/>
          </a:xfrm>
          <a:prstGeom prst="rect">
            <a:avLst/>
          </a:prstGeom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0" y="2924944"/>
            <a:ext cx="4618856" cy="393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Bóg daje się poznać przez rzeczy stworzone.</a:t>
            </a:r>
          </a:p>
          <a:p>
            <a:r>
              <a:rPr lang="pl-PL" dirty="0" smtClean="0"/>
              <a:t>Bóg Objawił się pierwszym rodzicom.</a:t>
            </a:r>
          </a:p>
          <a:p>
            <a:r>
              <a:rPr lang="pl-PL" dirty="0" smtClean="0"/>
              <a:t>Grzech nie przerwał tego objawienia.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l-PL" dirty="0" smtClean="0"/>
              <a:t>Człowiek utracił przymierze z Bogiem, ale Bóg nie przestał się troszczyć o rodzaj ludzki.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6" y="3429000"/>
            <a:ext cx="4430233" cy="3429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68" y="3068960"/>
            <a:ext cx="4461732" cy="3789040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467544" y="1700808"/>
            <a:ext cx="2818656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latin typeface="Century" pitchFamily="18" charset="0"/>
              </a:rPr>
              <a:t>I – Od początku Bóg pozwala się poznać</a:t>
            </a:r>
            <a:endParaRPr lang="pl-PL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509 C -0.00503 -0.00463 -0.02795 -0.01898 -0.03541 -0.01898 C -0.08333 -0.01898 -0.10955 -0.06736 -0.10955 0.08194 C -0.12656 0.09838 -0.11996 0.04699 -0.1276 0.04375 C -0.13524 0.04051 -0.14826 0.04722 -0.15538 0.06227 C -0.1625 0.07731 -0.16389 0.12315 -0.17066 0.13264 C -0.17864 0.15 -0.18784 0.11875 -0.19566 0.12315 C -0.20347 0.12731 -0.2118 0.14537 -0.21788 0.16042 C -0.22396 0.17546 -0.22586 0.20602 -0.23177 0.21342 C -0.23177 0.17639 -0.2408 0.20417 -0.25312 0.20417 C -0.26545 0.20417 -0.27899 0.22685 -0.27899 0.26528 C -0.27899 0.24606 -0.28385 0.24236 -0.28993 0.24236 C -0.29618 0.24236 -0.29843 0.25092 -0.29843 0.26898 C -0.29843 0.25903 -0.30555 0.26018 -0.3085 0.26018 C -0.31007 0.26018 -0.31458 0.26991 -0.31458 0.27917 C -0.31458 0.27454 -0.31614 0.26967 -0.31788 0.26967 C -0.31788 0.26852 -0.321 0.2743 -0.321 0.27917 C -0.321 0.27685 -0.321 0.27454 -0.32257 0.27454 C -0.32257 0.27569 -0.33767 0.27176 -0.33767 0.27407 C -0.33767 0.27315 -0.35156 0.2743 -0.35156 0.27315 C -0.35312 0.27315 -0.36614 0.26875 -0.36614 0.26991 C -0.36771 0.26991 -0.37656 0.27523 -0.37656 0.27407 C -0.3842 0.27292 -0.38264 0.25856 -0.38767 0.25648 C -0.39271 0.2544 -0.40052 0.25972 -0.40642 0.26157 " pathEditMode="relative" rAng="0" ptsTypes="fffaafaaffffffffffffffaf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12396 -0.0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atin typeface="Centaur" pitchFamily="18" charset="0"/>
              </a:rPr>
              <a:t>Etapy Objawienia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2880320" cy="1944215"/>
          </a:xfrm>
        </p:spPr>
      </p:pic>
      <p:cxnSp>
        <p:nvCxnSpPr>
          <p:cNvPr id="6" name="Łącznik prostoliniowy 5"/>
          <p:cNvCxnSpPr/>
          <p:nvPr/>
        </p:nvCxnSpPr>
        <p:spPr>
          <a:xfrm>
            <a:off x="7889736" y="1029147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3944868" y="2751981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1952311"/>
            <a:ext cx="618009" cy="7351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86" y="630498"/>
            <a:ext cx="1115591" cy="985247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1700808"/>
            <a:ext cx="2818656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latin typeface="Centaur" pitchFamily="18" charset="0"/>
              </a:rPr>
              <a:t>II – Przymierze z Noem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45" y="2420888"/>
            <a:ext cx="3079355" cy="4437112"/>
          </a:xfrm>
          <a:prstGeom prst="rect">
            <a:avLst/>
          </a:prstGeom>
        </p:spPr>
      </p:pic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-1" y="2924944"/>
            <a:ext cx="6064645" cy="393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Grzech rozbił jedność ludzi, ale Bóg dąży do jedności przez ratunek poszczególnych części</a:t>
            </a:r>
          </a:p>
          <a:p>
            <a:r>
              <a:rPr lang="pl-PL" dirty="0" smtClean="0"/>
              <a:t>Punkt centralny – Bóg ocala ludzkość</a:t>
            </a:r>
          </a:p>
          <a:p>
            <a:r>
              <a:rPr lang="pl-PL" dirty="0" smtClean="0"/>
              <a:t>Z Noego wychodzą narody.</a:t>
            </a:r>
          </a:p>
          <a:p>
            <a:pPr lvl="1"/>
            <a:r>
              <a:rPr lang="pl-PL" dirty="0" smtClean="0"/>
              <a:t>Wielość narodów ma uchronić ludzkość przed pychą</a:t>
            </a:r>
          </a:p>
          <a:p>
            <a:pPr lvl="1"/>
            <a:endParaRPr lang="pl-PL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54" y="2420888"/>
            <a:ext cx="3240145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atin typeface="Centaur" pitchFamily="18" charset="0"/>
              </a:rPr>
              <a:t>Etapy Objawienia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2880320" cy="1944215"/>
          </a:xfrm>
        </p:spPr>
      </p:pic>
      <p:cxnSp>
        <p:nvCxnSpPr>
          <p:cNvPr id="6" name="Łącznik prostoliniowy 5"/>
          <p:cNvCxnSpPr/>
          <p:nvPr/>
        </p:nvCxnSpPr>
        <p:spPr>
          <a:xfrm>
            <a:off x="7889736" y="1029147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3944868" y="2751981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1952311"/>
            <a:ext cx="618009" cy="7351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29147"/>
            <a:ext cx="1115591" cy="985247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1700808"/>
            <a:ext cx="2818656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latin typeface="Centaur" pitchFamily="18" charset="0"/>
              </a:rPr>
              <a:t>III – Bóg wybiera Abrahama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645023"/>
            <a:ext cx="4283969" cy="3212977"/>
          </a:xfrm>
          <a:prstGeom prst="rect">
            <a:avLst/>
          </a:prstGeom>
        </p:spPr>
      </p:pic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-1" y="2924944"/>
            <a:ext cx="4860031" cy="3933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Bóg mówi do Abrahama:</a:t>
            </a:r>
          </a:p>
          <a:p>
            <a:pPr lvl="1"/>
            <a:r>
              <a:rPr lang="pl-PL" dirty="0" smtClean="0"/>
              <a:t>„Wyjdź z ziemi rodzinnej!”</a:t>
            </a:r>
          </a:p>
          <a:p>
            <a:r>
              <a:rPr lang="pl-PL" dirty="0" smtClean="0"/>
              <a:t>Obietnica Boża:</a:t>
            </a:r>
          </a:p>
          <a:p>
            <a:pPr lvl="1"/>
            <a:r>
              <a:rPr lang="pl-PL" dirty="0" smtClean="0"/>
              <a:t>„Będziesz ojcem mnóstwa narodów.”</a:t>
            </a:r>
          </a:p>
          <a:p>
            <a:r>
              <a:rPr lang="pl-PL" dirty="0" smtClean="0"/>
              <a:t>Bóg wybierając lud pochodzący od Abrahama, zaczął przygotowywać zgromadzenie wszystkich dzieci Bożych w jedności Kościoła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39"/>
            <a:ext cx="5181363" cy="30689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13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atin typeface="Centaur" pitchFamily="18" charset="0"/>
              </a:rPr>
              <a:t>Etapy Objawienia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2880320" cy="1944215"/>
          </a:xfrm>
        </p:spPr>
      </p:pic>
      <p:cxnSp>
        <p:nvCxnSpPr>
          <p:cNvPr id="6" name="Łącznik prostoliniowy 5"/>
          <p:cNvCxnSpPr/>
          <p:nvPr/>
        </p:nvCxnSpPr>
        <p:spPr>
          <a:xfrm>
            <a:off x="7889736" y="1029147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3944868" y="2751981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1952311"/>
            <a:ext cx="618009" cy="73517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56" y="1459687"/>
            <a:ext cx="1115591" cy="985247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1700808"/>
            <a:ext cx="2818656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>
                <a:latin typeface="Centaur" pitchFamily="18" charset="0"/>
              </a:rPr>
              <a:t>IV – Bóg formuje Izrael jako swój lud</a:t>
            </a:r>
            <a:endParaRPr lang="pl-PL" b="1" dirty="0">
              <a:latin typeface="Centaur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-1" y="2924944"/>
            <a:ext cx="6732241" cy="3933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/>
              <a:t>Bóg działa przez wydarzenia </a:t>
            </a:r>
            <a:br>
              <a:rPr lang="pl-PL" sz="2800" dirty="0" smtClean="0"/>
            </a:br>
            <a:r>
              <a:rPr lang="pl-PL" sz="2800" dirty="0" smtClean="0"/>
              <a:t>z historii Ludu Wybranego:</a:t>
            </a:r>
            <a:endParaRPr lang="pl-PL" sz="2800" dirty="0"/>
          </a:p>
          <a:p>
            <a:pPr lvl="1"/>
            <a:r>
              <a:rPr lang="pl-PL" sz="2400" dirty="0" smtClean="0"/>
              <a:t>Historia Patriarchów: Abraham, Izaak, Jakub</a:t>
            </a:r>
          </a:p>
          <a:p>
            <a:pPr lvl="1"/>
            <a:r>
              <a:rPr lang="pl-PL" sz="2400" dirty="0" smtClean="0"/>
              <a:t>Niewola Egipska i Wyjście z niej</a:t>
            </a:r>
          </a:p>
          <a:p>
            <a:pPr lvl="1"/>
            <a:r>
              <a:rPr lang="pl-PL" sz="2400" dirty="0" smtClean="0"/>
              <a:t>Przymierze na Synaju i nadanie Prawa przez Mojżesza („Jam jest Pan Bóg twój” ; Bóg objawia swoje imię: JHWH”)</a:t>
            </a:r>
          </a:p>
          <a:p>
            <a:pPr lvl="1"/>
            <a:r>
              <a:rPr lang="pl-PL" sz="2400" dirty="0" smtClean="0"/>
              <a:t>Prorocy – umacniali nadzieję, wzywali do nawrócenia, odkupienia wszystkich</a:t>
            </a:r>
            <a:br>
              <a:rPr lang="pl-PL" sz="2400" dirty="0" smtClean="0"/>
            </a:br>
            <a:r>
              <a:rPr lang="pl-PL" sz="2400" dirty="0" smtClean="0"/>
              <a:t>narodów przez Mesjasz</a:t>
            </a:r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  <a:p>
            <a:pPr lvl="1"/>
            <a:endParaRPr lang="pl-PL" sz="2400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23" y="2466886"/>
            <a:ext cx="2833577" cy="3837136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154271" y="6288426"/>
            <a:ext cx="298972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000" b="1" dirty="0" smtClean="0"/>
              <a:t>Mojżesz – Ojciec Judaizmu</a:t>
            </a:r>
            <a:endParaRPr lang="pl-PL" sz="2000" b="1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473084"/>
            <a:ext cx="3109055" cy="3741210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6676922" y="6304022"/>
            <a:ext cx="16355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000" b="1" dirty="0" smtClean="0"/>
              <a:t>Prorok Daniel</a:t>
            </a:r>
            <a:endParaRPr lang="pl-PL" sz="2000" b="1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61362"/>
            <a:ext cx="3491880" cy="249663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34" y="1556792"/>
            <a:ext cx="2052166" cy="28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  <p:bldP spid="12" grpId="0" animBg="1"/>
      <p:bldP spid="12" grpId="1" animBg="1"/>
      <p:bldP spid="15" grpId="2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latin typeface="Centaur" pitchFamily="18" charset="0"/>
              </a:rPr>
              <a:t>Etapy Objawienia</a:t>
            </a:r>
            <a:endParaRPr lang="pl-PL" b="1" dirty="0">
              <a:latin typeface="Centaur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2880320" cy="1944215"/>
          </a:xfrm>
        </p:spPr>
      </p:pic>
      <p:cxnSp>
        <p:nvCxnSpPr>
          <p:cNvPr id="6" name="Łącznik prostoliniowy 5"/>
          <p:cNvCxnSpPr/>
          <p:nvPr/>
        </p:nvCxnSpPr>
        <p:spPr>
          <a:xfrm>
            <a:off x="7889736" y="1029147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>
            <a:off x="3944868" y="2751981"/>
            <a:ext cx="1254263" cy="0"/>
          </a:xfrm>
          <a:prstGeom prst="line">
            <a:avLst/>
          </a:prstGeom>
          <a:ln w="2159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1952311"/>
            <a:ext cx="618009" cy="735178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67544" y="1700808"/>
            <a:ext cx="2818656" cy="1143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latin typeface="Centaur" pitchFamily="18" charset="0"/>
              </a:rPr>
              <a:t>V</a:t>
            </a:r>
            <a:r>
              <a:rPr lang="pl-PL" b="1" dirty="0" smtClean="0">
                <a:latin typeface="Centaur" pitchFamily="18" charset="0"/>
              </a:rPr>
              <a:t> – Chrystus</a:t>
            </a:r>
            <a:endParaRPr lang="pl-PL" b="1" dirty="0">
              <a:latin typeface="Centaur" pitchFamily="18" charset="0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-1" y="2924944"/>
            <a:ext cx="9144000" cy="39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Jezus Chrystus – Syn Boży – stał się człowiekiem</a:t>
            </a:r>
          </a:p>
          <a:p>
            <a:r>
              <a:rPr lang="pl-PL" dirty="0" smtClean="0"/>
              <a:t>Jezus Chrystus jest Ostatecznym Słowem Ojca</a:t>
            </a:r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sz="5400" b="1" dirty="0" smtClean="0"/>
              <a:t>Objawienie = Jezus Chrystus</a:t>
            </a:r>
          </a:p>
          <a:p>
            <a:endParaRPr lang="pl-PL" dirty="0" smtClean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23" y="1775075"/>
            <a:ext cx="740016" cy="83671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35" y="1108612"/>
            <a:ext cx="1115591" cy="98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860</Words>
  <Application>Microsoft Office PowerPoint</Application>
  <PresentationFormat>Pokaz na ekranie (4:3)</PresentationFormat>
  <Paragraphs>138</Paragraphs>
  <Slides>21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„Objawienie Boże i jego przekazywanie w Kośćiele”</vt:lpstr>
      <vt:lpstr>Prezentacja programu PowerPoint</vt:lpstr>
      <vt:lpstr>Co Objawia Bóg?</vt:lpstr>
      <vt:lpstr>Prezentacja programu PowerPoint</vt:lpstr>
      <vt:lpstr>Etapy Objawienia</vt:lpstr>
      <vt:lpstr>Etapy Objawienia</vt:lpstr>
      <vt:lpstr>Etapy Objawienia</vt:lpstr>
      <vt:lpstr>Etapy Objawienia</vt:lpstr>
      <vt:lpstr>Etapy Objawienia</vt:lpstr>
      <vt:lpstr>Nie będzie innego Objawienia. Nowe i ostateczne objawienie nigdy nie przeminie</vt:lpstr>
      <vt:lpstr>Przekazywanie Objawienia Bożego</vt:lpstr>
      <vt:lpstr>OBJAWIENIE </vt:lpstr>
      <vt:lpstr>TRADYCJA APOSTOLSKA – czyli przepowiadanie apostolskie</vt:lpstr>
      <vt:lpstr>Tradycja apostolska kontynuowana jest przez sukcesję Apostolską</vt:lpstr>
      <vt:lpstr>Relacja między Pismem Świętym i Tradycją</vt:lpstr>
      <vt:lpstr>ZAGADKA</vt:lpstr>
      <vt:lpstr>Interpretacja Depozytu Wiary</vt:lpstr>
      <vt:lpstr>1. URZĄD NAUCZYCIELSKI KOŚCIOŁA Inna nazwa: Magisterium Kościoła </vt:lpstr>
      <vt:lpstr>2. DOGMATY WIARY</vt:lpstr>
      <vt:lpstr>3. Nadprzyrodzony zmysł wiary</vt:lpstr>
      <vt:lpstr>Na koniec - Wnioski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„Człowiek jest otwarty na Boga”</dc:title>
  <dc:creator>kamil</dc:creator>
  <cp:lastModifiedBy>kamil</cp:lastModifiedBy>
  <cp:revision>86</cp:revision>
  <dcterms:created xsi:type="dcterms:W3CDTF">2012-11-06T14:33:41Z</dcterms:created>
  <dcterms:modified xsi:type="dcterms:W3CDTF">2012-11-16T15:30:25Z</dcterms:modified>
</cp:coreProperties>
</file>