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6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4" r:id="rId9"/>
    <p:sldId id="263" r:id="rId10"/>
    <p:sldId id="266" r:id="rId11"/>
    <p:sldId id="267" r:id="rId12"/>
    <p:sldId id="259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4F81BD"/>
    <a:srgbClr val="385D8A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4660"/>
  </p:normalViewPr>
  <p:slideViewPr>
    <p:cSldViewPr>
      <p:cViewPr>
        <p:scale>
          <a:sx n="66" d="100"/>
          <a:sy n="66" d="100"/>
        </p:scale>
        <p:origin x="-1674" y="-192"/>
      </p:cViewPr>
      <p:guideLst>
        <p:guide orient="horz" pos="2069"/>
        <p:guide pos="25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DC1E9-163A-4FC4-AD10-9CF9906EC0C1}" type="datetimeFigureOut">
              <a:rPr lang="pl-PL" smtClean="0"/>
              <a:t>2012-12-16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0B07F-2C51-437F-9A7D-A232EAF0E74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5968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FB38-D3C4-46C7-81E9-25B81111B7F9}" type="datetimeFigureOut">
              <a:rPr lang="pl-PL" smtClean="0"/>
              <a:t>2012-12-16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8BEE-9D7B-47AA-8B66-140DD007793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032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FB38-D3C4-46C7-81E9-25B81111B7F9}" type="datetimeFigureOut">
              <a:rPr lang="pl-PL" smtClean="0"/>
              <a:t>2012-12-16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8BEE-9D7B-47AA-8B66-140DD007793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786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FB38-D3C4-46C7-81E9-25B81111B7F9}" type="datetimeFigureOut">
              <a:rPr lang="pl-PL" smtClean="0"/>
              <a:t>2012-12-16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8BEE-9D7B-47AA-8B66-140DD007793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229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FB38-D3C4-46C7-81E9-25B81111B7F9}" type="datetimeFigureOut">
              <a:rPr lang="pl-PL" smtClean="0"/>
              <a:t>2012-12-16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8BEE-9D7B-47AA-8B66-140DD007793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438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FB38-D3C4-46C7-81E9-25B81111B7F9}" type="datetimeFigureOut">
              <a:rPr lang="pl-PL" smtClean="0"/>
              <a:t>2012-12-16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8BEE-9D7B-47AA-8B66-140DD007793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555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FB38-D3C4-46C7-81E9-25B81111B7F9}" type="datetimeFigureOut">
              <a:rPr lang="pl-PL" smtClean="0"/>
              <a:t>2012-12-16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8BEE-9D7B-47AA-8B66-140DD007793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304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FB38-D3C4-46C7-81E9-25B81111B7F9}" type="datetimeFigureOut">
              <a:rPr lang="pl-PL" smtClean="0"/>
              <a:t>2012-12-16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8BEE-9D7B-47AA-8B66-140DD007793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673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FB38-D3C4-46C7-81E9-25B81111B7F9}" type="datetimeFigureOut">
              <a:rPr lang="pl-PL" smtClean="0"/>
              <a:t>2012-12-16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8BEE-9D7B-47AA-8B66-140DD007793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120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FB38-D3C4-46C7-81E9-25B81111B7F9}" type="datetimeFigureOut">
              <a:rPr lang="pl-PL" smtClean="0"/>
              <a:t>2012-12-16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8BEE-9D7B-47AA-8B66-140DD007793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2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FB38-D3C4-46C7-81E9-25B81111B7F9}" type="datetimeFigureOut">
              <a:rPr lang="pl-PL" smtClean="0"/>
              <a:t>2012-12-16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8BEE-9D7B-47AA-8B66-140DD007793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867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FB38-D3C4-46C7-81E9-25B81111B7F9}" type="datetimeFigureOut">
              <a:rPr lang="pl-PL" smtClean="0"/>
              <a:t>2012-12-16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8BEE-9D7B-47AA-8B66-140DD007793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810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FFB38-D3C4-46C7-81E9-25B81111B7F9}" type="datetimeFigureOut">
              <a:rPr lang="pl-PL" smtClean="0"/>
              <a:t>2012-12-16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58BEE-9D7B-47AA-8B66-140DD007793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529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435856"/>
            <a:ext cx="7772400" cy="1721336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Cambria" pitchFamily="18" charset="0"/>
              </a:rPr>
              <a:t>„Czym jest wiara?</a:t>
            </a:r>
            <a:br>
              <a:rPr lang="pl-PL" b="1" dirty="0" smtClean="0">
                <a:latin typeface="Cambria" pitchFamily="18" charset="0"/>
              </a:rPr>
            </a:br>
            <a:r>
              <a:rPr lang="pl-PL" sz="3600" b="1" dirty="0" smtClean="0">
                <a:latin typeface="Cambria" pitchFamily="18" charset="0"/>
              </a:rPr>
              <a:t>- wierzę, wierzymy, wyznania wiary”</a:t>
            </a:r>
            <a:endParaRPr lang="pl-PL" sz="3600" b="1" dirty="0">
              <a:latin typeface="Cambria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5576" y="620688"/>
            <a:ext cx="5256585" cy="2808312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pl-PL" sz="36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Ogarnij </a:t>
            </a:r>
            <a:r>
              <a:rPr lang="pl-PL" sz="36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w</a:t>
            </a:r>
            <a:r>
              <a:rPr lang="pl-PL" sz="36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iarę!</a:t>
            </a:r>
          </a:p>
          <a:p>
            <a:r>
              <a:rPr lang="pl-PL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Katecheza 4. w Roku Wiary</a:t>
            </a:r>
          </a:p>
          <a:p>
            <a:endParaRPr lang="pl-PL" i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r>
              <a:rPr lang="pl-PL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Na podstawie KKK </a:t>
            </a:r>
            <a:r>
              <a:rPr lang="pl-PL" i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(142-197)</a:t>
            </a:r>
            <a:endParaRPr lang="pl-PL" i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76672"/>
            <a:ext cx="1794839" cy="210388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6973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" y="0"/>
            <a:ext cx="1187623" cy="476672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l-PL" sz="2400" dirty="0" smtClean="0"/>
              <a:t>Wierzę</a:t>
            </a:r>
            <a:endParaRPr lang="pl-PL" sz="2400" i="1" dirty="0"/>
          </a:p>
        </p:txBody>
      </p:sp>
      <p:sp>
        <p:nvSpPr>
          <p:cNvPr id="8" name="Tytuł 3"/>
          <p:cNvSpPr txBox="1">
            <a:spLocks/>
          </p:cNvSpPr>
          <p:nvPr/>
        </p:nvSpPr>
        <p:spPr>
          <a:xfrm>
            <a:off x="1259632" y="-2300"/>
            <a:ext cx="2592288" cy="476672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i="1" dirty="0" smtClean="0"/>
              <a:t>II. Przymioty wiary</a:t>
            </a:r>
            <a:endParaRPr lang="pl-PL" sz="2400" i="1" dirty="0"/>
          </a:p>
        </p:txBody>
      </p:sp>
      <p:sp>
        <p:nvSpPr>
          <p:cNvPr id="10" name="Symbol zastępczy zawartości 1"/>
          <p:cNvSpPr txBox="1">
            <a:spLocks/>
          </p:cNvSpPr>
          <p:nvPr/>
        </p:nvSpPr>
        <p:spPr>
          <a:xfrm>
            <a:off x="31849" y="5057800"/>
            <a:ext cx="9112151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6"/>
            </a:pPr>
            <a:r>
              <a:rPr lang="pl-PL" sz="2600" b="1" dirty="0" smtClean="0"/>
              <a:t>Wiara – początek życia wiecznego</a:t>
            </a:r>
          </a:p>
          <a:p>
            <a:r>
              <a:rPr lang="pl-PL" sz="2600" dirty="0" smtClean="0"/>
              <a:t>Dzięki wierze już teraz poznajemy nasze przeznaczenie – niebo.</a:t>
            </a:r>
          </a:p>
          <a:p>
            <a:r>
              <a:rPr lang="pl-PL" sz="2600" dirty="0" smtClean="0"/>
              <a:t>W chwilach trudności i słabości dobrze jest zwrócić się do świadków wiary </a:t>
            </a:r>
            <a:r>
              <a:rPr lang="pl-PL" sz="2600" dirty="0" smtClean="0">
                <a:sym typeface="Wingdings" pitchFamily="2" charset="2"/>
              </a:rPr>
              <a:t></a:t>
            </a:r>
            <a:r>
              <a:rPr lang="pl-PL" sz="2600" dirty="0" smtClean="0"/>
              <a:t> Abraham, Maryja 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764704"/>
            <a:ext cx="4139952" cy="4293096"/>
          </a:xfrm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 startAt="5"/>
            </a:pPr>
            <a:r>
              <a:rPr lang="pl-PL" sz="2700" b="1" dirty="0" smtClean="0"/>
              <a:t>Wytrwałość w wierze</a:t>
            </a:r>
          </a:p>
          <a:p>
            <a:r>
              <a:rPr lang="pl-PL" sz="2700" dirty="0" smtClean="0"/>
              <a:t>Wiary nie można wypracować sobie raz na zawsze. </a:t>
            </a:r>
          </a:p>
          <a:p>
            <a:r>
              <a:rPr lang="pl-PL" sz="2700" dirty="0" smtClean="0"/>
              <a:t>By wzrastać w wierze potrzeba karmić się Słowem Bożym i prosić, aby Pan przymnażał nam wiary</a:t>
            </a:r>
            <a:endParaRPr lang="pl-PL" sz="27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201" y="0"/>
            <a:ext cx="4163064" cy="278092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107" y="2780928"/>
            <a:ext cx="3779912" cy="283149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1500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2"/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" y="0"/>
            <a:ext cx="1475655" cy="476672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l-PL" sz="2400" dirty="0" smtClean="0"/>
              <a:t>Wierzymy</a:t>
            </a:r>
            <a:endParaRPr lang="pl-PL" sz="2400" i="1" dirty="0"/>
          </a:p>
        </p:txBody>
      </p:sp>
      <p:sp>
        <p:nvSpPr>
          <p:cNvPr id="10" name="Symbol zastępczy zawartości 1"/>
          <p:cNvSpPr txBox="1">
            <a:spLocks/>
          </p:cNvSpPr>
          <p:nvPr/>
        </p:nvSpPr>
        <p:spPr>
          <a:xfrm>
            <a:off x="0" y="4581128"/>
            <a:ext cx="5692279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600" dirty="0" smtClean="0"/>
              <a:t>W co wierzymy? W formuły?</a:t>
            </a:r>
          </a:p>
          <a:p>
            <a:pPr marL="0" indent="0">
              <a:buNone/>
            </a:pPr>
            <a:r>
              <a:rPr lang="pl-PL" sz="2600" dirty="0" smtClean="0"/>
              <a:t>Nie w formuły, ale w rzeczywistość. Formuły pośredniczą w naszej wierze. Jest jedna prawdziwa wiara, bo też jest jedna droga do zbawienia dla wszystkich.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3529" y="548680"/>
            <a:ext cx="7524328" cy="3888432"/>
          </a:xfrm>
        </p:spPr>
        <p:txBody>
          <a:bodyPr>
            <a:normAutofit lnSpcReduction="10000"/>
          </a:bodyPr>
          <a:lstStyle/>
          <a:p>
            <a:r>
              <a:rPr lang="pl-PL" sz="2700" dirty="0" smtClean="0"/>
              <a:t>Nikt nie może wierzyć sam, tak jak </a:t>
            </a:r>
            <a:br>
              <a:rPr lang="pl-PL" sz="2700" dirty="0" smtClean="0"/>
            </a:br>
            <a:r>
              <a:rPr lang="pl-PL" sz="2700" dirty="0" smtClean="0"/>
              <a:t>nie może sam żyć. Każdy wierzący</a:t>
            </a:r>
            <a:br>
              <a:rPr lang="pl-PL" sz="2700" dirty="0" smtClean="0"/>
            </a:br>
            <a:r>
              <a:rPr lang="pl-PL" sz="2700" dirty="0" smtClean="0"/>
              <a:t>jest ogniwem w łańcuchu wierzących</a:t>
            </a:r>
          </a:p>
          <a:p>
            <a:r>
              <a:rPr lang="pl-PL" sz="2700" dirty="0" err="1" smtClean="0"/>
              <a:t>Współodpowiedzialnosć</a:t>
            </a: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>za wiarę</a:t>
            </a:r>
          </a:p>
          <a:p>
            <a:r>
              <a:rPr lang="pl-PL" sz="2700" dirty="0" smtClean="0"/>
              <a:t>Wiara jest możliwa dzięki Kościołowi</a:t>
            </a:r>
          </a:p>
          <a:p>
            <a:pPr lvl="1"/>
            <a:r>
              <a:rPr lang="pl-PL" sz="2400" dirty="0" smtClean="0"/>
              <a:t>Kościół nie </a:t>
            </a:r>
            <a:r>
              <a:rPr lang="pl-PL" sz="2400" dirty="0" smtClean="0"/>
              <a:t>zbawia. Zbawia </a:t>
            </a:r>
            <a:r>
              <a:rPr lang="pl-PL" sz="2400" dirty="0" smtClean="0"/>
              <a:t>Jezus, ale Kościół pozwala nam się na nowo narodzić. KOŚCIÓŁ – MATKA i nauczyciel wiary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99" y="1483477"/>
            <a:ext cx="3140523" cy="123527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43" y="0"/>
            <a:ext cx="2151557" cy="322353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39" y="3717032"/>
            <a:ext cx="1324078" cy="141560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845" y="3380978"/>
            <a:ext cx="2400300" cy="2400300"/>
          </a:xfrm>
          <a:prstGeom prst="rect">
            <a:avLst/>
          </a:prstGeom>
        </p:spPr>
      </p:pic>
      <p:sp>
        <p:nvSpPr>
          <p:cNvPr id="13" name="Strzałka w prawo 12"/>
          <p:cNvSpPr/>
          <p:nvPr/>
        </p:nvSpPr>
        <p:spPr>
          <a:xfrm>
            <a:off x="5686117" y="4149080"/>
            <a:ext cx="846016" cy="383766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6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5" grpId="0" uiExpand="1" build="p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12658">
            <a:off x="1012944" y="3900291"/>
            <a:ext cx="3571908" cy="357190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4139952" cy="47667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dirty="0" smtClean="0"/>
              <a:t>WYZNANIA WIARY CHRZEŚCIJAŃSKIEJ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620688"/>
            <a:ext cx="5111750" cy="5853113"/>
          </a:xfrm>
        </p:spPr>
        <p:txBody>
          <a:bodyPr/>
          <a:lstStyle/>
          <a:p>
            <a:r>
              <a:rPr lang="pl-PL" sz="2800" dirty="0" smtClean="0"/>
              <a:t>W Kościele </a:t>
            </a:r>
            <a:r>
              <a:rPr lang="pl-PL" sz="2800" dirty="0" smtClean="0"/>
              <a:t>często używamy</a:t>
            </a:r>
            <a:r>
              <a:rPr lang="pl-PL" sz="2800" dirty="0" smtClean="0"/>
              <a:t> </a:t>
            </a:r>
            <a:r>
              <a:rPr lang="pl-PL" sz="2800" dirty="0" smtClean="0"/>
              <a:t>wyznań wiary. Skąd się </a:t>
            </a:r>
            <a:r>
              <a:rPr lang="pl-PL" sz="2800" dirty="0" err="1" smtClean="0"/>
              <a:t>wzieły</a:t>
            </a:r>
            <a:r>
              <a:rPr lang="pl-PL" sz="2800" dirty="0" smtClean="0"/>
              <a:t>?</a:t>
            </a:r>
            <a:endParaRPr lang="pl-PL" sz="2800" dirty="0" smtClean="0"/>
          </a:p>
          <a:p>
            <a:r>
              <a:rPr lang="pl-PL" sz="2800" dirty="0" smtClean="0"/>
              <a:t>Na początku Kościół używał krótkich formuł wiary</a:t>
            </a:r>
          </a:p>
          <a:p>
            <a:pPr lvl="1"/>
            <a:r>
              <a:rPr lang="pl-PL" sz="2400" i="1" dirty="0" smtClean="0"/>
              <a:t>„Jeśli wyznasz ustami, że Jezus jest Panem i uwierzysz w sercu, że Bóg Go wskrzesił z martwych, będziesz zbawiony.” (</a:t>
            </a:r>
            <a:r>
              <a:rPr lang="pl-PL" sz="2400" i="1" dirty="0" err="1" smtClean="0"/>
              <a:t>Rz</a:t>
            </a:r>
            <a:r>
              <a:rPr lang="pl-PL" sz="2400" i="1" dirty="0" smtClean="0"/>
              <a:t> 10, 9)</a:t>
            </a:r>
          </a:p>
          <a:p>
            <a:pPr lvl="1"/>
            <a:endParaRPr lang="pl-PL" sz="2400" i="1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860032" y="2753954"/>
            <a:ext cx="4283968" cy="4114999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l-PL" sz="2400" dirty="0" smtClean="0"/>
              <a:t>Szybko zrodziła się potrzeba streszczenia całej wiary </a:t>
            </a:r>
            <a:br>
              <a:rPr lang="pl-PL" sz="2400" dirty="0" smtClean="0"/>
            </a:br>
            <a:r>
              <a:rPr lang="pl-PL" sz="2400" dirty="0" smtClean="0">
                <a:sym typeface="Wingdings" pitchFamily="2" charset="2"/>
              </a:rPr>
              <a:t> Kandydaci do chrztu.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400" dirty="0" smtClean="0">
                <a:sym typeface="Wingdings" pitchFamily="2" charset="2"/>
              </a:rPr>
              <a:t>Wybrano, to co najważniejsze z całego Pisma i ułożono streszczenia wiary</a:t>
            </a:r>
          </a:p>
          <a:p>
            <a:pPr algn="ctr"/>
            <a:r>
              <a:rPr lang="pl-PL" sz="2400" dirty="0" smtClean="0">
                <a:sym typeface="Wingdings" pitchFamily="2" charset="2"/>
              </a:rPr>
              <a:t>Nazywamy je </a:t>
            </a:r>
            <a:r>
              <a:rPr lang="pl-PL" sz="2400" b="1" dirty="0" smtClean="0">
                <a:sym typeface="Wingdings" pitchFamily="2" charset="2"/>
              </a:rPr>
              <a:t>Wyznaniami wiary </a:t>
            </a:r>
            <a:r>
              <a:rPr lang="pl-PL" sz="2400" dirty="0" smtClean="0">
                <a:sym typeface="Wingdings" pitchFamily="2" charset="2"/>
              </a:rPr>
              <a:t>albo </a:t>
            </a:r>
            <a:r>
              <a:rPr lang="pl-PL" sz="2400" dirty="0">
                <a:sym typeface="Wingdings" pitchFamily="2" charset="2"/>
              </a:rPr>
              <a:t> </a:t>
            </a:r>
            <a:r>
              <a:rPr lang="pl-PL" sz="2400" b="1" dirty="0" smtClean="0">
                <a:sym typeface="Wingdings" pitchFamily="2" charset="2"/>
              </a:rPr>
              <a:t>Symbolami wiary </a:t>
            </a:r>
            <a:r>
              <a:rPr lang="pl-PL" sz="2400" dirty="0" smtClean="0">
                <a:sym typeface="Wingdings" pitchFamily="2" charset="2"/>
              </a:rPr>
              <a:t>(gr. </a:t>
            </a:r>
            <a:r>
              <a:rPr lang="pl-PL" sz="2400" dirty="0" err="1" smtClean="0">
                <a:sym typeface="Wingdings" pitchFamily="2" charset="2"/>
              </a:rPr>
              <a:t>Symbolon</a:t>
            </a:r>
            <a:r>
              <a:rPr lang="pl-PL" sz="2400" dirty="0" smtClean="0">
                <a:sym typeface="Wingdings" pitchFamily="2" charset="2"/>
              </a:rPr>
              <a:t> – połowa przedmiotu – znak rozpoznawczy)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27519"/>
            <a:ext cx="2466617" cy="295994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4425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043" y="-315416"/>
            <a:ext cx="2249963" cy="309634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4139952" cy="47667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dirty="0" smtClean="0"/>
              <a:t>WYZNANIA WIARY CHRZEŚCIJAŃSKIEJ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510979" y="548680"/>
            <a:ext cx="6764619" cy="691276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pl-PL" sz="2400" dirty="0" smtClean="0"/>
              <a:t>W historii Kościoła powstawało wiele symboli wiary, które odpowiadały potrzebom czasów. Nigdy nie będą przestarzałe i zbędne. Niemniej Dziś używamy głównie trzech symboli</a:t>
            </a:r>
          </a:p>
          <a:p>
            <a:pPr marL="914400" lvl="1" indent="-457200">
              <a:buAutoNum type="arabicPeriod"/>
            </a:pPr>
            <a:r>
              <a:rPr lang="pl-PL" sz="2350" dirty="0" smtClean="0"/>
              <a:t>Symbol Chrzcielny – w formie dialogu: Czy wierzysz/ wierzycie. Odnosi się on to Trójcy Świętej i składa się z trzech części (artykułów)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sz="2350" dirty="0" smtClean="0"/>
              <a:t>Symbol Apostolski. (Wierzę w Boga)Według starożytnej tradycji jest streszczeniem wiary Apostołów. Zawiera 12 artykułów wiary. Strzeże go Kościół Rzymski.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sz="2350" dirty="0" smtClean="0"/>
              <a:t>Symbol Nicejsko Konstantynopolitański – Credo Mszalne. Jest owocem dwóch pierwszych soborów Powszechnych – w Nicei (325 r.) i w Konstantynopolu (381r. ). Jest bardziej szczegółowy. Jest wspólny Zachodowi i Wschodowi.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832" y="1820911"/>
            <a:ext cx="2074168" cy="292725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043" y="4149080"/>
            <a:ext cx="3141969" cy="253975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6811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998" y="3357100"/>
            <a:ext cx="1008112" cy="2477427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633198"/>
            <a:ext cx="2400300" cy="24003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15394" flipH="1">
            <a:off x="3847971" y="2176482"/>
            <a:ext cx="2262461" cy="44739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751" flipH="1">
            <a:off x="3655843" y="1029899"/>
            <a:ext cx="2264936" cy="3606896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 rot="19703300">
            <a:off x="3669222" y="3947819"/>
            <a:ext cx="3428567" cy="15801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7568809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objawienie</a:t>
            </a:r>
            <a:endParaRPr lang="pl-PL" sz="5400" b="1" cap="none" spc="5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11560" y="6309320"/>
            <a:ext cx="8326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Przez wiarę człowiek poddaje Bogu rozum i wolę.</a:t>
            </a:r>
            <a:endParaRPr lang="pl-PL" sz="3200" dirty="0"/>
          </a:p>
        </p:txBody>
      </p:sp>
      <p:sp>
        <p:nvSpPr>
          <p:cNvPr id="9" name="Prostokąt 8"/>
          <p:cNvSpPr/>
          <p:nvPr/>
        </p:nvSpPr>
        <p:spPr>
          <a:xfrm rot="19291789">
            <a:off x="2616500" y="1774752"/>
            <a:ext cx="4948407" cy="35487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078526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90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99CC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wiara</a:t>
            </a:r>
            <a:endParaRPr lang="pl-PL" sz="5400" b="1" cap="none" spc="0" dirty="0">
              <a:ln w="190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99CC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134213" y="-115119"/>
            <a:ext cx="61233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600" b="1" dirty="0"/>
              <a:t>Czym jest wiara</a:t>
            </a:r>
            <a:r>
              <a:rPr lang="pl-PL" sz="3600" b="1" dirty="0" smtClean="0"/>
              <a:t>?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pl-PL" sz="3600" dirty="0" smtClean="0"/>
              <a:t>KKK</a:t>
            </a:r>
            <a:r>
              <a:rPr lang="pl-PL" sz="3600" dirty="0"/>
              <a:t>: Wiara jest </a:t>
            </a:r>
            <a:r>
              <a:rPr lang="pl-PL" sz="3600" dirty="0" smtClean="0"/>
              <a:t>odpowiedzią</a:t>
            </a:r>
            <a:br>
              <a:rPr lang="pl-PL" sz="3600" dirty="0" smtClean="0"/>
            </a:br>
            <a:r>
              <a:rPr lang="pl-PL" sz="3600" dirty="0" smtClean="0"/>
              <a:t> </a:t>
            </a:r>
            <a:r>
              <a:rPr lang="pl-PL" sz="3600" dirty="0"/>
              <a:t>człowieka na objawienie </a:t>
            </a:r>
            <a:r>
              <a:rPr lang="pl-PL" sz="3600" dirty="0" smtClean="0"/>
              <a:t>Boże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55048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9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" y="0"/>
            <a:ext cx="1187623" cy="476672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l-PL" sz="2400" dirty="0" smtClean="0"/>
              <a:t>Wierzę</a:t>
            </a:r>
            <a:endParaRPr lang="pl-PL" sz="2400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498" y="620687"/>
            <a:ext cx="9138501" cy="1656183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Pismo Święte przedstawia wiarę jako posłuszeństwo</a:t>
            </a:r>
          </a:p>
          <a:p>
            <a:r>
              <a:rPr lang="pl-PL" dirty="0" smtClean="0"/>
              <a:t>Wzorami wiary są: Abraham i Maryja </a:t>
            </a:r>
          </a:p>
          <a:p>
            <a:pPr marL="0" indent="0">
              <a:buNone/>
            </a:pPr>
            <a:r>
              <a:rPr lang="pl-PL" dirty="0" smtClean="0"/>
              <a:t>	</a:t>
            </a:r>
            <a:r>
              <a:rPr lang="pl-PL" b="1" dirty="0" smtClean="0">
                <a:latin typeface="Algerian" pitchFamily="82" charset="0"/>
              </a:rPr>
              <a:t>Abraham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>
          <a:xfrm>
            <a:off x="-37209" y="2276871"/>
            <a:ext cx="4249169" cy="4581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dirty="0" smtClean="0"/>
              <a:t>Okazał posłuszeństwo wezwaniu Bożemu: Wyjdź z ziemi rodzinnej do ziemi obiecanej</a:t>
            </a:r>
          </a:p>
          <a:p>
            <a:r>
              <a:rPr lang="pl-PL" sz="2800" dirty="0" smtClean="0"/>
              <a:t>Zostawił to, co było mu znane. Stał się pielgrzymem. Poświęcił wiele dla obietnic Bożych</a:t>
            </a:r>
          </a:p>
          <a:p>
            <a:r>
              <a:rPr lang="pl-PL" sz="2800" dirty="0" smtClean="0"/>
              <a:t>Jego wiara jest typem wiary chrześcijańskiej</a:t>
            </a:r>
          </a:p>
          <a:p>
            <a:pPr lvl="1"/>
            <a:endParaRPr lang="pl-PL" sz="2400" dirty="0" smtClean="0"/>
          </a:p>
          <a:p>
            <a:pPr lvl="2"/>
            <a:endParaRPr lang="pl-PL" sz="2000" dirty="0"/>
          </a:p>
        </p:txBody>
      </p:sp>
      <p:sp>
        <p:nvSpPr>
          <p:cNvPr id="8" name="Tytuł 3"/>
          <p:cNvSpPr txBox="1">
            <a:spLocks/>
          </p:cNvSpPr>
          <p:nvPr/>
        </p:nvSpPr>
        <p:spPr>
          <a:xfrm>
            <a:off x="1259632" y="-2300"/>
            <a:ext cx="3491047" cy="4766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i="1" dirty="0" smtClean="0"/>
              <a:t>1. Posłuszeństwo wiary</a:t>
            </a:r>
            <a:endParaRPr lang="pl-PL" sz="2400" i="1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153" y="1603399"/>
            <a:ext cx="4677847" cy="40931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pole tekstowe 10"/>
          <p:cNvSpPr txBox="1"/>
          <p:nvPr/>
        </p:nvSpPr>
        <p:spPr>
          <a:xfrm>
            <a:off x="3779912" y="5696515"/>
            <a:ext cx="5364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i="1" dirty="0" smtClean="0"/>
              <a:t>„Wiara jest poręką tych dóbr, których nie widzimy, dowodem tych rzeczywistości których się spodziewamy” (</a:t>
            </a:r>
            <a:r>
              <a:rPr lang="pl-PL" sz="2000" b="1" i="1" dirty="0" err="1" smtClean="0"/>
              <a:t>Hbr</a:t>
            </a:r>
            <a:r>
              <a:rPr lang="pl-PL" sz="2000" b="1" i="1" dirty="0" smtClean="0"/>
              <a:t> 11,1)</a:t>
            </a:r>
            <a:endParaRPr lang="pl-PL" sz="2000" b="1" i="1" dirty="0"/>
          </a:p>
        </p:txBody>
      </p:sp>
    </p:spTree>
    <p:extLst>
      <p:ext uri="{BB962C8B-B14F-4D97-AF65-F5344CB8AC3E}">
        <p14:creationId xmlns:p14="http://schemas.microsoft.com/office/powerpoint/2010/main" val="158111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uiExpand="1" build="p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" y="0"/>
            <a:ext cx="1187623" cy="476672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l-PL" sz="2400" dirty="0" smtClean="0"/>
              <a:t>Wierzę</a:t>
            </a:r>
            <a:endParaRPr lang="pl-PL" sz="2400" i="1" dirty="0"/>
          </a:p>
        </p:txBody>
      </p:sp>
      <p:sp>
        <p:nvSpPr>
          <p:cNvPr id="8" name="Tytuł 3"/>
          <p:cNvSpPr txBox="1">
            <a:spLocks/>
          </p:cNvSpPr>
          <p:nvPr/>
        </p:nvSpPr>
        <p:spPr>
          <a:xfrm>
            <a:off x="1259632" y="-2300"/>
            <a:ext cx="3491047" cy="476672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i="1" dirty="0"/>
              <a:t>I</a:t>
            </a:r>
            <a:r>
              <a:rPr lang="pl-PL" sz="2400" i="1" dirty="0" smtClean="0"/>
              <a:t>. Posłuszeństwo wiary</a:t>
            </a:r>
            <a:endParaRPr lang="pl-PL" sz="2400" i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-32703" y="3005725"/>
            <a:ext cx="52920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latin typeface="Algerian" pitchFamily="82" charset="0"/>
              </a:rPr>
              <a:t>Maryja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sz="2800" dirty="0" smtClean="0"/>
              <a:t>Uwierzyła w sposób najdoskonalszy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sz="2800" dirty="0" smtClean="0"/>
              <a:t>W zwiastowaniu uwierzyła,</a:t>
            </a:r>
            <a:br>
              <a:rPr lang="pl-PL" sz="2800" dirty="0" smtClean="0"/>
            </a:br>
            <a:r>
              <a:rPr lang="pl-PL" sz="2800" dirty="0" smtClean="0"/>
              <a:t>że dla Boga nie ma nic niemożliwego.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sz="2800" dirty="0" smtClean="0"/>
              <a:t>Jej wiara nie zachwiała się nawet przy krzyżu</a:t>
            </a:r>
          </a:p>
          <a:p>
            <a:pPr marL="457200" indent="-457200">
              <a:buFont typeface="Arial" pitchFamily="34" charset="0"/>
              <a:buChar char="•"/>
            </a:pPr>
            <a:endParaRPr lang="pl-PL" sz="3200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50" y="0"/>
            <a:ext cx="2959426" cy="386054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012348"/>
            <a:ext cx="3181350" cy="38385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Symbol zastępczy zawartości 1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4" y="538648"/>
            <a:ext cx="5846870" cy="2402058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3139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" y="0"/>
            <a:ext cx="1187623" cy="476672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l-PL" sz="2400" dirty="0" smtClean="0"/>
              <a:t>Wierzę</a:t>
            </a:r>
            <a:endParaRPr lang="pl-PL" sz="2400" i="1" dirty="0"/>
          </a:p>
        </p:txBody>
      </p:sp>
      <p:sp>
        <p:nvSpPr>
          <p:cNvPr id="8" name="Tytuł 3"/>
          <p:cNvSpPr txBox="1">
            <a:spLocks/>
          </p:cNvSpPr>
          <p:nvPr/>
        </p:nvSpPr>
        <p:spPr>
          <a:xfrm>
            <a:off x="1259632" y="-2300"/>
            <a:ext cx="3672408" cy="476672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i="1" dirty="0" smtClean="0"/>
              <a:t>II. Wiem, komu uwierzyłem</a:t>
            </a:r>
            <a:endParaRPr lang="pl-PL" sz="2400" i="1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9512" y="642331"/>
            <a:ext cx="4320480" cy="111034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Co jest „przedmiotem” wiary chrześcijańskiej?</a:t>
            </a:r>
            <a:endParaRPr lang="pl-PL" dirty="0"/>
          </a:p>
        </p:txBody>
      </p:sp>
      <p:sp>
        <p:nvSpPr>
          <p:cNvPr id="10" name="Symbol zastępczy zawartości 1"/>
          <p:cNvSpPr txBox="1">
            <a:spLocks/>
          </p:cNvSpPr>
          <p:nvPr/>
        </p:nvSpPr>
        <p:spPr>
          <a:xfrm>
            <a:off x="4355976" y="692696"/>
            <a:ext cx="4320480" cy="5853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pl-PL" dirty="0"/>
              <a:t>W</a:t>
            </a:r>
            <a:r>
              <a:rPr lang="pl-PL" dirty="0" smtClean="0"/>
              <a:t> jednego Boga</a:t>
            </a:r>
          </a:p>
          <a:p>
            <a:pPr marL="914400" lvl="1" indent="-514350">
              <a:buFont typeface="+mj-lt"/>
              <a:buAutoNum type="alphaLcPeriod"/>
            </a:pPr>
            <a:r>
              <a:rPr lang="pl-PL" dirty="0" smtClean="0"/>
              <a:t>Osobiste przylgnięcie do Boga </a:t>
            </a:r>
            <a:r>
              <a:rPr lang="pl-PL" i="1" dirty="0" smtClean="0"/>
              <a:t>(ufam Bogu</a:t>
            </a:r>
            <a:r>
              <a:rPr lang="pl-PL" dirty="0" smtClean="0"/>
              <a:t>)</a:t>
            </a:r>
          </a:p>
          <a:p>
            <a:pPr marL="914400" lvl="1" indent="-514350">
              <a:buFont typeface="+mj-lt"/>
              <a:buAutoNum type="alphaLcPeriod"/>
            </a:pPr>
            <a:r>
              <a:rPr lang="pl-PL" dirty="0" smtClean="0"/>
              <a:t>Uznanie całej prawdy objawionej </a:t>
            </a:r>
            <a:r>
              <a:rPr lang="pl-PL" i="1" dirty="0" smtClean="0"/>
              <a:t>(wierzę w to, co Bóg objawił)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W Chrystusa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pl-PL" dirty="0" smtClean="0"/>
              <a:t>Ojciec posłał Go do nas, by objawił nam swoją miłość.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W Ducha Świętego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481194" y="78313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Wierzę…</a:t>
            </a:r>
            <a:endParaRPr lang="pl-PL" sz="32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52670"/>
            <a:ext cx="3468875" cy="431904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Prostokąt 10"/>
          <p:cNvSpPr/>
          <p:nvPr/>
        </p:nvSpPr>
        <p:spPr>
          <a:xfrm>
            <a:off x="116221" y="6071715"/>
            <a:ext cx="79117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36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Chrześcijan wyróżnia wiara Trójcę Świętą.</a:t>
            </a:r>
            <a:endParaRPr lang="pl-PL" sz="3600" b="1" cap="all" spc="0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175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 build="p" bldLvl="2"/>
      <p:bldP spid="5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" y="0"/>
            <a:ext cx="1187623" cy="476672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l-PL" sz="2400" dirty="0" smtClean="0"/>
              <a:t>Wierzę</a:t>
            </a:r>
            <a:endParaRPr lang="pl-PL" sz="2400" i="1" dirty="0"/>
          </a:p>
        </p:txBody>
      </p:sp>
      <p:sp>
        <p:nvSpPr>
          <p:cNvPr id="8" name="Tytuł 3"/>
          <p:cNvSpPr txBox="1">
            <a:spLocks/>
          </p:cNvSpPr>
          <p:nvPr/>
        </p:nvSpPr>
        <p:spPr>
          <a:xfrm>
            <a:off x="1259632" y="-2300"/>
            <a:ext cx="2592288" cy="476672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i="1" dirty="0" smtClean="0"/>
              <a:t>II. Przymioty wiary</a:t>
            </a:r>
            <a:endParaRPr lang="pl-PL" sz="2400" i="1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9512" y="642331"/>
            <a:ext cx="4320480" cy="11103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Czym, jaka jest wiara?</a:t>
            </a:r>
          </a:p>
          <a:p>
            <a:pPr marL="0" indent="0">
              <a:buNone/>
            </a:pPr>
            <a:r>
              <a:rPr lang="pl-PL" dirty="0" smtClean="0"/>
              <a:t>Jak ją opisać?</a:t>
            </a:r>
            <a:endParaRPr lang="pl-PL" dirty="0"/>
          </a:p>
        </p:txBody>
      </p:sp>
      <p:sp>
        <p:nvSpPr>
          <p:cNvPr id="10" name="Symbol zastępczy zawartości 1"/>
          <p:cNvSpPr txBox="1">
            <a:spLocks/>
          </p:cNvSpPr>
          <p:nvPr/>
        </p:nvSpPr>
        <p:spPr>
          <a:xfrm>
            <a:off x="4355976" y="491219"/>
            <a:ext cx="4320480" cy="29265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pl-PL" b="1" dirty="0"/>
              <a:t>Ł</a:t>
            </a:r>
            <a:r>
              <a:rPr lang="pl-PL" b="1" dirty="0" smtClean="0"/>
              <a:t>aską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pl-PL" dirty="0" smtClean="0"/>
              <a:t>„Nie objawiły ci tego ciało i krew…” (Mt 16,17)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pl-PL" dirty="0" smtClean="0"/>
              <a:t>Wiara nie jest ludzką zasługą, lecz Bożym darem</a:t>
            </a:r>
          </a:p>
        </p:txBody>
      </p:sp>
      <p:sp>
        <p:nvSpPr>
          <p:cNvPr id="9" name="Symbol zastępczy zawartości 1"/>
          <p:cNvSpPr txBox="1">
            <a:spLocks/>
          </p:cNvSpPr>
          <p:nvPr/>
        </p:nvSpPr>
        <p:spPr>
          <a:xfrm>
            <a:off x="0" y="1700808"/>
            <a:ext cx="4716016" cy="4704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pl-PL" b="1" dirty="0" smtClean="0"/>
              <a:t>Aktem ludzkim</a:t>
            </a:r>
          </a:p>
          <a:p>
            <a:pPr lvl="1">
              <a:buFont typeface="Wingdings" pitchFamily="2" charset="2"/>
              <a:buChar char="Ø"/>
            </a:pPr>
            <a:r>
              <a:rPr lang="pl-PL" dirty="0" smtClean="0"/>
              <a:t>Wiara nie jest wymuszona. Nikt przymuszony nie uwierzy naprawdę</a:t>
            </a:r>
          </a:p>
          <a:p>
            <a:pPr lvl="1">
              <a:buFont typeface="Wingdings" pitchFamily="2" charset="2"/>
              <a:buChar char="Ø"/>
            </a:pPr>
            <a:r>
              <a:rPr lang="pl-PL" dirty="0" smtClean="0"/>
              <a:t>Wiara jest podobna do ludzkiego zaufania (np. zawarcie małżeństwa)</a:t>
            </a:r>
          </a:p>
          <a:p>
            <a:pPr lvl="1">
              <a:buFont typeface="Wingdings" pitchFamily="2" charset="2"/>
              <a:buChar char="Ø"/>
            </a:pPr>
            <a:r>
              <a:rPr lang="pl-PL" dirty="0" smtClean="0"/>
              <a:t>Przymiotem wiary jest </a:t>
            </a:r>
            <a:r>
              <a:rPr lang="pl-PL" sz="3300" b="1" dirty="0" smtClean="0"/>
              <a:t>WOLNOŚĆ. </a:t>
            </a:r>
            <a:r>
              <a:rPr lang="pl-PL" dirty="0" smtClean="0"/>
              <a:t>Chrystus nikogo nie przymuszał do wiary. </a:t>
            </a:r>
            <a:endParaRPr lang="pl-PL" dirty="0"/>
          </a:p>
          <a:p>
            <a:pPr marL="457200" lvl="1" indent="0">
              <a:buNone/>
            </a:pPr>
            <a:r>
              <a:rPr lang="pl-PL" dirty="0" smtClean="0"/>
              <a:t>Wzywał do nawrócenia, głosił, przyciągał miłością, aż do krzyża</a:t>
            </a:r>
          </a:p>
          <a:p>
            <a:pPr marL="457200" lvl="1" indent="0">
              <a:buNone/>
            </a:pPr>
            <a:r>
              <a:rPr lang="pl-PL" dirty="0" smtClean="0"/>
              <a:t>Mówił: „Jeśli chcesz…”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5076056" y="23659"/>
            <a:ext cx="2448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/>
              <a:t>Wiara </a:t>
            </a:r>
            <a:r>
              <a:rPr lang="pl-PL" sz="3600" b="1" dirty="0" smtClean="0"/>
              <a:t>jest…</a:t>
            </a:r>
            <a:endParaRPr lang="pl-PL" sz="36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330" y="2993209"/>
            <a:ext cx="3092670" cy="382861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7799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 build="p" bldLvl="2"/>
      <p:bldP spid="9" grpId="0" build="p" bldLvl="2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" y="0"/>
            <a:ext cx="1187623" cy="476672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l-PL" sz="2400" dirty="0" smtClean="0"/>
              <a:t>Wierzę</a:t>
            </a:r>
            <a:endParaRPr lang="pl-PL" sz="2400" i="1" dirty="0"/>
          </a:p>
        </p:txBody>
      </p:sp>
      <p:sp>
        <p:nvSpPr>
          <p:cNvPr id="8" name="Tytuł 3"/>
          <p:cNvSpPr txBox="1">
            <a:spLocks/>
          </p:cNvSpPr>
          <p:nvPr/>
        </p:nvSpPr>
        <p:spPr>
          <a:xfrm>
            <a:off x="1259632" y="-2300"/>
            <a:ext cx="2592288" cy="476672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i="1" dirty="0" smtClean="0"/>
              <a:t>II. Przymioty wiary</a:t>
            </a:r>
            <a:endParaRPr lang="pl-PL" sz="2400" i="1" dirty="0"/>
          </a:p>
        </p:txBody>
      </p:sp>
      <p:sp>
        <p:nvSpPr>
          <p:cNvPr id="10" name="Symbol zastępczy zawartości 1"/>
          <p:cNvSpPr txBox="1">
            <a:spLocks/>
          </p:cNvSpPr>
          <p:nvPr/>
        </p:nvSpPr>
        <p:spPr>
          <a:xfrm>
            <a:off x="-22427" y="1919746"/>
            <a:ext cx="3010251" cy="4765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800" dirty="0" smtClean="0"/>
              <a:t>Tymi argumentami mogą być np. :  </a:t>
            </a:r>
          </a:p>
          <a:p>
            <a:pPr>
              <a:buFont typeface="Wingdings" pitchFamily="2" charset="2"/>
              <a:buChar char="v"/>
            </a:pPr>
            <a:r>
              <a:rPr lang="pl-PL" sz="2800" dirty="0" smtClean="0"/>
              <a:t>Cuda Chrystusa</a:t>
            </a:r>
            <a:br>
              <a:rPr lang="pl-PL" sz="2800" dirty="0" smtClean="0"/>
            </a:br>
            <a:r>
              <a:rPr lang="pl-PL" sz="2800" dirty="0" smtClean="0"/>
              <a:t>i świętych</a:t>
            </a:r>
          </a:p>
          <a:p>
            <a:pPr>
              <a:buFont typeface="Wingdings" pitchFamily="2" charset="2"/>
              <a:buChar char="v"/>
            </a:pPr>
            <a:r>
              <a:rPr lang="pl-PL" sz="2800" dirty="0" smtClean="0"/>
              <a:t>Proroctwa</a:t>
            </a:r>
          </a:p>
          <a:p>
            <a:pPr>
              <a:buFont typeface="Wingdings" pitchFamily="2" charset="2"/>
              <a:buChar char="v"/>
            </a:pPr>
            <a:r>
              <a:rPr lang="pl-PL" sz="2800" dirty="0" smtClean="0"/>
              <a:t>Rozwój i świętość Kościoła</a:t>
            </a:r>
          </a:p>
          <a:p>
            <a:pPr lvl="1">
              <a:buFont typeface="Wingdings" pitchFamily="2" charset="2"/>
              <a:buChar char="v"/>
            </a:pPr>
            <a:r>
              <a:rPr lang="pl-PL" sz="2400" b="1" i="1" u="sng" dirty="0" smtClean="0"/>
              <a:t>Co jest dla mnie argumentem?</a:t>
            </a:r>
          </a:p>
        </p:txBody>
      </p:sp>
      <p:sp>
        <p:nvSpPr>
          <p:cNvPr id="9" name="Symbol zastępczy zawartości 1"/>
          <p:cNvSpPr txBox="1">
            <a:spLocks/>
          </p:cNvSpPr>
          <p:nvPr/>
        </p:nvSpPr>
        <p:spPr>
          <a:xfrm>
            <a:off x="-3112" y="495861"/>
            <a:ext cx="9147111" cy="1636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Wiara jest posłuszeństwem autorytetowi Boga.</a:t>
            </a:r>
          </a:p>
          <a:p>
            <a:r>
              <a:rPr lang="pl-PL" dirty="0" smtClean="0"/>
              <a:t>Bóg jednak chciał, by wiara była zgodna z rozumem, dlatego działanie Ducha Świętego w sercu ludzkim połączył z argumentami.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211960" y="0"/>
            <a:ext cx="3528392" cy="552500"/>
          </a:xfrm>
        </p:spPr>
        <p:txBody>
          <a:bodyPr>
            <a:normAutofit lnSpcReduction="10000"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pl-PL" b="1" dirty="0"/>
              <a:t>Wiara i rozum.</a:t>
            </a:r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21" y="1651224"/>
            <a:ext cx="4154479" cy="326662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84560"/>
            <a:ext cx="2780410" cy="363892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569193"/>
            <a:ext cx="4787754" cy="228880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7839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3"/>
      <p:bldP spid="9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" y="0"/>
            <a:ext cx="1187623" cy="476672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l-PL" sz="2400" dirty="0" smtClean="0"/>
              <a:t>Wierzę</a:t>
            </a:r>
            <a:endParaRPr lang="pl-PL" sz="2400" i="1" dirty="0"/>
          </a:p>
        </p:txBody>
      </p:sp>
      <p:sp>
        <p:nvSpPr>
          <p:cNvPr id="8" name="Tytuł 3"/>
          <p:cNvSpPr txBox="1">
            <a:spLocks/>
          </p:cNvSpPr>
          <p:nvPr/>
        </p:nvSpPr>
        <p:spPr>
          <a:xfrm>
            <a:off x="1259632" y="-2300"/>
            <a:ext cx="2592288" cy="476672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i="1" dirty="0" smtClean="0"/>
              <a:t>II. Przymioty wiary</a:t>
            </a:r>
            <a:endParaRPr lang="pl-PL" sz="2400" i="1" dirty="0"/>
          </a:p>
        </p:txBody>
      </p:sp>
      <p:sp>
        <p:nvSpPr>
          <p:cNvPr id="10" name="Symbol zastępczy zawartości 1"/>
          <p:cNvSpPr txBox="1">
            <a:spLocks/>
          </p:cNvSpPr>
          <p:nvPr/>
        </p:nvSpPr>
        <p:spPr>
          <a:xfrm>
            <a:off x="1014646" y="5301208"/>
            <a:ext cx="7661810" cy="1383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i="1" u="sng" dirty="0" smtClean="0"/>
              <a:t>Św. Augustyn: „Wierzę, żebym zrozumiał</a:t>
            </a:r>
            <a:br>
              <a:rPr lang="pl-PL" b="1" i="1" u="sng" dirty="0" smtClean="0"/>
            </a:br>
            <a:r>
              <a:rPr lang="pl-PL" b="1" i="1" u="sng" dirty="0" smtClean="0"/>
              <a:t>i rozumiem, aby głębiej wierzyć”</a:t>
            </a:r>
          </a:p>
        </p:txBody>
      </p:sp>
      <p:sp>
        <p:nvSpPr>
          <p:cNvPr id="9" name="Symbol zastępczy zawartości 1"/>
          <p:cNvSpPr txBox="1">
            <a:spLocks/>
          </p:cNvSpPr>
          <p:nvPr/>
        </p:nvSpPr>
        <p:spPr>
          <a:xfrm>
            <a:off x="-3112" y="495861"/>
            <a:ext cx="9147111" cy="1636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Czasem niektóre prawdy wiary mogą wydawać się niejasne </a:t>
            </a:r>
            <a:r>
              <a:rPr lang="pl-PL" dirty="0" smtClean="0">
                <a:sym typeface="Wingdings" pitchFamily="2" charset="2"/>
              </a:rPr>
              <a:t> Wiara jest ponad rozumem</a:t>
            </a:r>
          </a:p>
          <a:p>
            <a:r>
              <a:rPr lang="pl-PL" dirty="0" smtClean="0">
                <a:sym typeface="Wingdings" pitchFamily="2" charset="2"/>
              </a:rPr>
              <a:t>Św. Anzelm: „Fides </a:t>
            </a:r>
            <a:r>
              <a:rPr lang="pl-PL" dirty="0" err="1" smtClean="0">
                <a:sym typeface="Wingdings" pitchFamily="2" charset="2"/>
              </a:rPr>
              <a:t>querens</a:t>
            </a:r>
            <a:r>
              <a:rPr lang="pl-PL" dirty="0" smtClean="0">
                <a:sym typeface="Wingdings" pitchFamily="2" charset="2"/>
              </a:rPr>
              <a:t> </a:t>
            </a:r>
            <a:r>
              <a:rPr lang="pl-PL" dirty="0" err="1" smtClean="0">
                <a:sym typeface="Wingdings" pitchFamily="2" charset="2"/>
              </a:rPr>
              <a:t>intellectum</a:t>
            </a:r>
            <a:r>
              <a:rPr lang="pl-PL" dirty="0" smtClean="0">
                <a:sym typeface="Wingdings" pitchFamily="2" charset="2"/>
              </a:rPr>
              <a:t>” (Wiara szuka zrozumienia”</a:t>
            </a:r>
            <a:endParaRPr lang="pl-PL" dirty="0" smtClean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211960" y="0"/>
            <a:ext cx="3528392" cy="552500"/>
          </a:xfrm>
        </p:spPr>
        <p:txBody>
          <a:bodyPr>
            <a:normAutofit lnSpcReduction="10000"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pl-PL" b="1" dirty="0"/>
              <a:t>Wiara i rozum.</a:t>
            </a:r>
          </a:p>
          <a:p>
            <a:endParaRPr lang="pl-PL" dirty="0"/>
          </a:p>
        </p:txBody>
      </p:sp>
      <p:cxnSp>
        <p:nvCxnSpPr>
          <p:cNvPr id="12" name="Łącznik prosty ze strzałką 11"/>
          <p:cNvCxnSpPr/>
          <p:nvPr/>
        </p:nvCxnSpPr>
        <p:spPr>
          <a:xfrm>
            <a:off x="-180528" y="2636912"/>
            <a:ext cx="8505328" cy="0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-324544" y="4707565"/>
            <a:ext cx="8801744" cy="25963"/>
          </a:xfrm>
          <a:prstGeom prst="straightConnector1">
            <a:avLst/>
          </a:prstGeom>
          <a:ln w="6032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flipV="1">
            <a:off x="651429" y="2636912"/>
            <a:ext cx="1008112" cy="2096616"/>
          </a:xfrm>
          <a:prstGeom prst="straightConnector1">
            <a:avLst/>
          </a:prstGeom>
          <a:ln w="60325">
            <a:solidFill>
              <a:schemeClr val="accent3">
                <a:lumMod val="75000"/>
              </a:schemeClr>
            </a:solidFill>
            <a:prstDash val="lgDash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/>
          <p:nvPr/>
        </p:nvCxnSpPr>
        <p:spPr>
          <a:xfrm flipV="1">
            <a:off x="2555776" y="2584986"/>
            <a:ext cx="1008112" cy="2096616"/>
          </a:xfrm>
          <a:prstGeom prst="straightConnector1">
            <a:avLst/>
          </a:prstGeom>
          <a:ln w="60325">
            <a:solidFill>
              <a:schemeClr val="accent3">
                <a:lumMod val="75000"/>
              </a:schemeClr>
            </a:solidFill>
            <a:prstDash val="lgDash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 flipV="1">
            <a:off x="4400364" y="2623930"/>
            <a:ext cx="1008112" cy="2096616"/>
          </a:xfrm>
          <a:prstGeom prst="straightConnector1">
            <a:avLst/>
          </a:prstGeom>
          <a:ln w="60325">
            <a:solidFill>
              <a:schemeClr val="accent3">
                <a:lumMod val="75000"/>
              </a:schemeClr>
            </a:solidFill>
            <a:prstDash val="lgDash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 flipV="1">
            <a:off x="6247836" y="2610949"/>
            <a:ext cx="1008112" cy="2096616"/>
          </a:xfrm>
          <a:prstGeom prst="straightConnector1">
            <a:avLst/>
          </a:prstGeom>
          <a:ln w="60325">
            <a:solidFill>
              <a:schemeClr val="accent3">
                <a:lumMod val="75000"/>
              </a:schemeClr>
            </a:solidFill>
            <a:prstDash val="lgDash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>
            <a:off x="1659541" y="2610949"/>
            <a:ext cx="864096" cy="2070653"/>
          </a:xfrm>
          <a:prstGeom prst="straightConnector1">
            <a:avLst/>
          </a:prstGeom>
          <a:ln w="60325">
            <a:solidFill>
              <a:schemeClr val="accent1">
                <a:lumMod val="75000"/>
              </a:schemeClr>
            </a:solidFill>
            <a:prstDash val="lgDash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>
            <a:off x="3536268" y="2662875"/>
            <a:ext cx="864096" cy="2070653"/>
          </a:xfrm>
          <a:prstGeom prst="straightConnector1">
            <a:avLst/>
          </a:prstGeom>
          <a:ln w="60325">
            <a:solidFill>
              <a:schemeClr val="accent1">
                <a:lumMod val="75000"/>
              </a:schemeClr>
            </a:solidFill>
            <a:prstDash val="lgDash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/>
          <p:nvPr/>
        </p:nvCxnSpPr>
        <p:spPr>
          <a:xfrm>
            <a:off x="5408476" y="2680014"/>
            <a:ext cx="864096" cy="2070653"/>
          </a:xfrm>
          <a:prstGeom prst="straightConnector1">
            <a:avLst/>
          </a:prstGeom>
          <a:ln w="60325">
            <a:solidFill>
              <a:schemeClr val="accent1">
                <a:lumMod val="75000"/>
              </a:schemeClr>
            </a:solidFill>
            <a:prstDash val="lgDash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/>
          <p:nvPr/>
        </p:nvCxnSpPr>
        <p:spPr>
          <a:xfrm>
            <a:off x="7255948" y="2680014"/>
            <a:ext cx="864096" cy="2070653"/>
          </a:xfrm>
          <a:prstGeom prst="straightConnector1">
            <a:avLst/>
          </a:prstGeom>
          <a:ln w="60325">
            <a:solidFill>
              <a:schemeClr val="accent1">
                <a:lumMod val="75000"/>
              </a:schemeClr>
            </a:solidFill>
            <a:prstDash val="lgDash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/>
          <p:nvPr/>
        </p:nvCxnSpPr>
        <p:spPr>
          <a:xfrm>
            <a:off x="-180528" y="2680014"/>
            <a:ext cx="864096" cy="2070653"/>
          </a:xfrm>
          <a:prstGeom prst="straightConnector1">
            <a:avLst/>
          </a:prstGeom>
          <a:ln w="60325">
            <a:solidFill>
              <a:schemeClr val="accent1">
                <a:lumMod val="75000"/>
              </a:schemeClr>
            </a:solidFill>
            <a:prstDash val="lgDash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rostokąt 42"/>
          <p:cNvSpPr/>
          <p:nvPr/>
        </p:nvSpPr>
        <p:spPr>
          <a:xfrm>
            <a:off x="3147300" y="2156794"/>
            <a:ext cx="16968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ROZUM</a:t>
            </a:r>
            <a:endParaRPr lang="pl-PL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5" name="Prostokąt 44"/>
          <p:cNvSpPr/>
          <p:nvPr/>
        </p:nvSpPr>
        <p:spPr>
          <a:xfrm>
            <a:off x="3374148" y="4750667"/>
            <a:ext cx="14043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WOLA</a:t>
            </a:r>
            <a:endParaRPr lang="pl-PL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7" name="Prostokąt 46"/>
          <p:cNvSpPr/>
          <p:nvPr/>
        </p:nvSpPr>
        <p:spPr>
          <a:xfrm>
            <a:off x="1439274" y="2078100"/>
            <a:ext cx="413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pl-PL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0" name="Prostokąt 49"/>
          <p:cNvSpPr/>
          <p:nvPr/>
        </p:nvSpPr>
        <p:spPr>
          <a:xfrm>
            <a:off x="2492308" y="2774310"/>
            <a:ext cx="9549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pl-PL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1" name="Prostokąt 50"/>
          <p:cNvSpPr/>
          <p:nvPr/>
        </p:nvSpPr>
        <p:spPr>
          <a:xfrm>
            <a:off x="6247034" y="2162033"/>
            <a:ext cx="413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pl-PL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2" name="Prostokąt 51"/>
          <p:cNvSpPr/>
          <p:nvPr/>
        </p:nvSpPr>
        <p:spPr>
          <a:xfrm>
            <a:off x="7020272" y="2156794"/>
            <a:ext cx="9549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pl-PL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3" name="Prostokąt 52"/>
          <p:cNvSpPr/>
          <p:nvPr/>
        </p:nvSpPr>
        <p:spPr>
          <a:xfrm>
            <a:off x="4301017" y="2790905"/>
            <a:ext cx="9549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pl-PL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4" name="Prostokąt 53"/>
          <p:cNvSpPr/>
          <p:nvPr/>
        </p:nvSpPr>
        <p:spPr>
          <a:xfrm>
            <a:off x="1259632" y="4252317"/>
            <a:ext cx="4138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pl-PL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6" name="Prostokąt 55"/>
          <p:cNvSpPr/>
          <p:nvPr/>
        </p:nvSpPr>
        <p:spPr>
          <a:xfrm>
            <a:off x="6966599" y="4252317"/>
            <a:ext cx="4138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pl-PL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7" name="Prostokąt 56"/>
          <p:cNvSpPr/>
          <p:nvPr/>
        </p:nvSpPr>
        <p:spPr>
          <a:xfrm>
            <a:off x="3167200" y="4252316"/>
            <a:ext cx="4138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pl-PL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8" name="Prostokąt 57"/>
          <p:cNvSpPr/>
          <p:nvPr/>
        </p:nvSpPr>
        <p:spPr>
          <a:xfrm>
            <a:off x="5833941" y="4754070"/>
            <a:ext cx="4138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pl-PL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9" name="Prostokąt 58"/>
          <p:cNvSpPr/>
          <p:nvPr/>
        </p:nvSpPr>
        <p:spPr>
          <a:xfrm>
            <a:off x="2467622" y="2206130"/>
            <a:ext cx="413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pl-PL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0" name="Prostokąt 59"/>
          <p:cNvSpPr/>
          <p:nvPr/>
        </p:nvSpPr>
        <p:spPr>
          <a:xfrm>
            <a:off x="600750" y="2206130"/>
            <a:ext cx="413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pl-PL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1" name="Prostokąt 60"/>
          <p:cNvSpPr/>
          <p:nvPr/>
        </p:nvSpPr>
        <p:spPr>
          <a:xfrm>
            <a:off x="5842595" y="2447184"/>
            <a:ext cx="413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pl-PL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2" name="Prostokąt 61"/>
          <p:cNvSpPr/>
          <p:nvPr/>
        </p:nvSpPr>
        <p:spPr>
          <a:xfrm>
            <a:off x="5537795" y="2142384"/>
            <a:ext cx="413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pl-PL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3" name="Prostokąt 62"/>
          <p:cNvSpPr/>
          <p:nvPr/>
        </p:nvSpPr>
        <p:spPr>
          <a:xfrm>
            <a:off x="2010226" y="4647606"/>
            <a:ext cx="4138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pl-PL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4" name="Prostokąt 63"/>
          <p:cNvSpPr/>
          <p:nvPr/>
        </p:nvSpPr>
        <p:spPr>
          <a:xfrm>
            <a:off x="5123900" y="4122790"/>
            <a:ext cx="4138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pl-PL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01176" y="2967335"/>
            <a:ext cx="813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7" name="Prostokąt 36"/>
          <p:cNvSpPr/>
          <p:nvPr/>
        </p:nvSpPr>
        <p:spPr>
          <a:xfrm>
            <a:off x="2339131" y="3045637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8" name="Prostokąt 37"/>
          <p:cNvSpPr/>
          <p:nvPr/>
        </p:nvSpPr>
        <p:spPr>
          <a:xfrm>
            <a:off x="7817717" y="3036853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9" name="Prostokąt 38"/>
          <p:cNvSpPr/>
          <p:nvPr/>
        </p:nvSpPr>
        <p:spPr>
          <a:xfrm>
            <a:off x="5967310" y="3058468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1" name="Prostokąt 40"/>
          <p:cNvSpPr/>
          <p:nvPr/>
        </p:nvSpPr>
        <p:spPr>
          <a:xfrm>
            <a:off x="4067809" y="3036853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913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uiExpand="1" build="p"/>
      <p:bldP spid="47" grpId="0"/>
      <p:bldP spid="50" grpId="0"/>
      <p:bldP spid="51" grpId="0"/>
      <p:bldP spid="52" grpId="0"/>
      <p:bldP spid="53" grpId="0"/>
      <p:bldP spid="54" grpId="0"/>
      <p:bldP spid="56" grpId="0"/>
      <p:bldP spid="57" grpId="0"/>
      <p:bldP spid="60" grpId="0"/>
      <p:bldP spid="62" grpId="0"/>
      <p:bldP spid="63" grpId="0"/>
      <p:bldP spid="64" grpId="0"/>
      <p:bldP spid="2" grpId="0"/>
      <p:bldP spid="37" grpId="0"/>
      <p:bldP spid="38" grpId="0"/>
      <p:bldP spid="39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" y="0"/>
            <a:ext cx="1187623" cy="476672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l-PL" sz="2400" dirty="0" smtClean="0"/>
              <a:t>Wierzę</a:t>
            </a:r>
            <a:endParaRPr lang="pl-PL" sz="2400" i="1" dirty="0"/>
          </a:p>
        </p:txBody>
      </p:sp>
      <p:sp>
        <p:nvSpPr>
          <p:cNvPr id="8" name="Tytuł 3"/>
          <p:cNvSpPr txBox="1">
            <a:spLocks/>
          </p:cNvSpPr>
          <p:nvPr/>
        </p:nvSpPr>
        <p:spPr>
          <a:xfrm>
            <a:off x="1259632" y="-2300"/>
            <a:ext cx="2592288" cy="476672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i="1" dirty="0" smtClean="0"/>
              <a:t>II. Przymioty wiary</a:t>
            </a:r>
            <a:endParaRPr lang="pl-PL" sz="2400" i="1" dirty="0"/>
          </a:p>
        </p:txBody>
      </p:sp>
      <p:sp>
        <p:nvSpPr>
          <p:cNvPr id="10" name="Symbol zastępczy zawartości 1"/>
          <p:cNvSpPr txBox="1">
            <a:spLocks/>
          </p:cNvSpPr>
          <p:nvPr/>
        </p:nvSpPr>
        <p:spPr>
          <a:xfrm>
            <a:off x="31849" y="3933056"/>
            <a:ext cx="9112151" cy="2924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pl-PL" b="1" dirty="0" smtClean="0"/>
              <a:t>Konieczność wiary</a:t>
            </a:r>
          </a:p>
          <a:p>
            <a:r>
              <a:rPr lang="pl-PL" sz="2800" dirty="0" smtClean="0"/>
              <a:t>Wiara jest konieczna do zbawienia </a:t>
            </a:r>
          </a:p>
          <a:p>
            <a:pPr lvl="1"/>
            <a:r>
              <a:rPr lang="pl-PL" sz="2600" i="1" dirty="0" smtClean="0">
                <a:sym typeface="Wingdings" pitchFamily="2" charset="2"/>
              </a:rPr>
              <a:t>„Kto uwierzy i przyjmie chrzest, będzie zbawiony” (</a:t>
            </a:r>
            <a:r>
              <a:rPr lang="pl-PL" sz="2600" i="1" dirty="0" err="1" smtClean="0">
                <a:sym typeface="Wingdings" pitchFamily="2" charset="2"/>
              </a:rPr>
              <a:t>Mk</a:t>
            </a:r>
            <a:r>
              <a:rPr lang="pl-PL" sz="2600" i="1" dirty="0" smtClean="0">
                <a:sym typeface="Wingdings" pitchFamily="2" charset="2"/>
              </a:rPr>
              <a:t> 16, 16)</a:t>
            </a:r>
          </a:p>
          <a:p>
            <a:pPr lvl="1"/>
            <a:r>
              <a:rPr lang="pl-PL" sz="2600" i="1" dirty="0" smtClean="0">
                <a:sym typeface="Wingdings" pitchFamily="2" charset="2"/>
              </a:rPr>
              <a:t>„Kto wierzy w Syna, ma życie wieczne” (J 3,36)</a:t>
            </a:r>
          </a:p>
          <a:p>
            <a:pPr lvl="1"/>
            <a:r>
              <a:rPr lang="pl-PL" sz="2600" i="1" dirty="0" smtClean="0">
                <a:sym typeface="Wingdings" pitchFamily="2" charset="2"/>
              </a:rPr>
              <a:t>J 3, 16: „Bóg tak umiłował świat…”</a:t>
            </a:r>
            <a:endParaRPr lang="pl-PL" sz="2600" i="1" dirty="0" smtClean="0"/>
          </a:p>
        </p:txBody>
      </p:sp>
      <p:sp>
        <p:nvSpPr>
          <p:cNvPr id="9" name="Symbol zastępczy zawartości 1"/>
          <p:cNvSpPr txBox="1">
            <a:spLocks/>
          </p:cNvSpPr>
          <p:nvPr/>
        </p:nvSpPr>
        <p:spPr>
          <a:xfrm>
            <a:off x="-3112" y="495861"/>
            <a:ext cx="9147111" cy="16369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 smtClean="0"/>
              <a:t>WIARA i NAUKA</a:t>
            </a:r>
          </a:p>
          <a:p>
            <a:r>
              <a:rPr lang="pl-PL" dirty="0" smtClean="0"/>
              <a:t>Źródłem prawd wiary, jak też prawd naukowych jest Bóg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211960" y="0"/>
            <a:ext cx="3528392" cy="552500"/>
          </a:xfrm>
        </p:spPr>
        <p:txBody>
          <a:bodyPr>
            <a:normAutofit lnSpcReduction="10000"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pl-PL" b="1" dirty="0"/>
              <a:t>Wiara i rozum.</a:t>
            </a:r>
          </a:p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0508"/>
            <a:ext cx="1512168" cy="140715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pole tekstowe 2"/>
          <p:cNvSpPr txBox="1"/>
          <p:nvPr/>
        </p:nvSpPr>
        <p:spPr>
          <a:xfrm>
            <a:off x="3290989" y="1959964"/>
            <a:ext cx="2981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Sprawy świeckie</a:t>
            </a:r>
            <a:endParaRPr lang="pl-PL" sz="3200" b="1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716990" y="2796683"/>
            <a:ext cx="2498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Prawdy wiary</a:t>
            </a:r>
            <a:endParaRPr lang="pl-PL" sz="3200" b="1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945182"/>
            <a:ext cx="1512168" cy="140715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7" name="Strzałka w prawo 16"/>
          <p:cNvSpPr/>
          <p:nvPr/>
        </p:nvSpPr>
        <p:spPr>
          <a:xfrm>
            <a:off x="6250172" y="2106136"/>
            <a:ext cx="1167261" cy="375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 w prawo 17"/>
          <p:cNvSpPr/>
          <p:nvPr/>
        </p:nvSpPr>
        <p:spPr>
          <a:xfrm>
            <a:off x="6241962" y="2908215"/>
            <a:ext cx="1167261" cy="375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 w prawo 20"/>
          <p:cNvSpPr/>
          <p:nvPr/>
        </p:nvSpPr>
        <p:spPr>
          <a:xfrm>
            <a:off x="2102400" y="2901401"/>
            <a:ext cx="1440160" cy="375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 w prawo 21"/>
          <p:cNvSpPr/>
          <p:nvPr/>
        </p:nvSpPr>
        <p:spPr>
          <a:xfrm>
            <a:off x="2131803" y="2132856"/>
            <a:ext cx="1167261" cy="375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351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2"/>
      <p:bldP spid="9" grpId="0" build="p"/>
      <p:bldP spid="3" grpId="0"/>
      <p:bldP spid="12" grpId="0"/>
      <p:bldP spid="17" grpId="0" animBg="1"/>
      <p:bldP spid="18" grpId="0" animBg="1"/>
      <p:bldP spid="21" grpId="0" animBg="1"/>
      <p:bldP spid="21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2428</TotalTime>
  <Words>760</Words>
  <Application>Microsoft Office PowerPoint</Application>
  <PresentationFormat>Pokaz na ekranie (4:3)</PresentationFormat>
  <Paragraphs>127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„Czym jest wiara? - wierzę, wierzymy, wyznania wiary”</vt:lpstr>
      <vt:lpstr>Prezentacja programu PowerPoint</vt:lpstr>
      <vt:lpstr>Wierzę</vt:lpstr>
      <vt:lpstr>Wierzę</vt:lpstr>
      <vt:lpstr>Wierzę</vt:lpstr>
      <vt:lpstr>Wierzę</vt:lpstr>
      <vt:lpstr>Wierzę</vt:lpstr>
      <vt:lpstr>Wierzę</vt:lpstr>
      <vt:lpstr>Wierzę</vt:lpstr>
      <vt:lpstr>Wierzę</vt:lpstr>
      <vt:lpstr>Wierzymy</vt:lpstr>
      <vt:lpstr>WYZNANIA WIARY CHRZEŚCIJAŃSKIEJ</vt:lpstr>
      <vt:lpstr>WYZNANIA WIARY CHRZEŚCIJAŃSKIEJ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„Człowiek jest otwarty na Boga”</dc:title>
  <dc:creator>kamil</dc:creator>
  <cp:lastModifiedBy>kamil</cp:lastModifiedBy>
  <cp:revision>152</cp:revision>
  <dcterms:created xsi:type="dcterms:W3CDTF">2012-11-06T14:33:41Z</dcterms:created>
  <dcterms:modified xsi:type="dcterms:W3CDTF">2012-12-16T22:59:13Z</dcterms:modified>
</cp:coreProperties>
</file>