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4F81BD"/>
    <a:srgbClr val="385D8A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>
      <p:cViewPr>
        <p:scale>
          <a:sx n="66" d="100"/>
          <a:sy n="66" d="100"/>
        </p:scale>
        <p:origin x="-1674" y="-192"/>
      </p:cViewPr>
      <p:guideLst>
        <p:guide orient="horz" pos="28"/>
        <p:guide pos="2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2CFB1-7EAB-456B-B85C-2B7BF969C4D5}" type="doc">
      <dgm:prSet loTypeId="urn:microsoft.com/office/officeart/2005/8/layout/cycle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1DA9D47-E002-450D-ABB8-013D6DEDBF66}">
      <dgm:prSet/>
      <dgm:spPr/>
      <dgm:t>
        <a:bodyPr/>
        <a:lstStyle/>
        <a:p>
          <a:pPr rtl="0"/>
          <a:r>
            <a:rPr lang="pl-PL" dirty="0" smtClean="0"/>
            <a:t>Istota</a:t>
          </a:r>
          <a:endParaRPr lang="pl-PL" dirty="0"/>
        </a:p>
      </dgm:t>
    </dgm:pt>
    <dgm:pt modelId="{50709DA3-DA44-43D8-B71A-B95EF59C11F6}" type="parTrans" cxnId="{AF0B9638-3BBB-48DF-B92D-517BD743B4B0}">
      <dgm:prSet/>
      <dgm:spPr/>
      <dgm:t>
        <a:bodyPr/>
        <a:lstStyle/>
        <a:p>
          <a:endParaRPr lang="pl-PL"/>
        </a:p>
      </dgm:t>
    </dgm:pt>
    <dgm:pt modelId="{2CA1393E-4032-4835-8EBD-74FC5BDA2A04}" type="sibTrans" cxnId="{AF0B9638-3BBB-48DF-B92D-517BD743B4B0}">
      <dgm:prSet/>
      <dgm:spPr/>
      <dgm:t>
        <a:bodyPr/>
        <a:lstStyle/>
        <a:p>
          <a:endParaRPr lang="pl-PL"/>
        </a:p>
      </dgm:t>
    </dgm:pt>
    <dgm:pt modelId="{0ABFD3EE-B535-42A0-B1A4-A706A4D4FA4D}">
      <dgm:prSet custT="1"/>
      <dgm:spPr/>
      <dgm:t>
        <a:bodyPr/>
        <a:lstStyle/>
        <a:p>
          <a:pPr rtl="0"/>
          <a:r>
            <a:rPr lang="pl-PL" sz="3600" dirty="0" smtClean="0"/>
            <a:t>Istnienie</a:t>
          </a:r>
          <a:endParaRPr lang="pl-PL" sz="2400" dirty="0"/>
        </a:p>
      </dgm:t>
    </dgm:pt>
    <dgm:pt modelId="{7FCB270D-666A-4747-B270-36957710596C}" type="parTrans" cxnId="{C7D4D304-1320-456E-9097-9614411E2D8E}">
      <dgm:prSet/>
      <dgm:spPr/>
      <dgm:t>
        <a:bodyPr/>
        <a:lstStyle/>
        <a:p>
          <a:endParaRPr lang="pl-PL"/>
        </a:p>
      </dgm:t>
    </dgm:pt>
    <dgm:pt modelId="{A9E0A959-4F3E-452A-B77A-A6E7DF3C4FEA}" type="sibTrans" cxnId="{C7D4D304-1320-456E-9097-9614411E2D8E}">
      <dgm:prSet/>
      <dgm:spPr/>
      <dgm:t>
        <a:bodyPr/>
        <a:lstStyle/>
        <a:p>
          <a:endParaRPr lang="pl-PL"/>
        </a:p>
      </dgm:t>
    </dgm:pt>
    <dgm:pt modelId="{CCF20CEC-8003-4F1E-967E-5E56A53429C1}" type="pres">
      <dgm:prSet presAssocID="{B332CFB1-7EAB-456B-B85C-2B7BF969C4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5DA04C-2FCC-4841-8C92-016F5E33697C}" type="pres">
      <dgm:prSet presAssocID="{11DA9D47-E002-450D-ABB8-013D6DEDBF66}" presName="node" presStyleLbl="node1" presStyleIdx="0" presStyleCnt="2" custScaleX="1128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A3FA72-51FC-492B-8C4D-BDC3B78346A7}" type="pres">
      <dgm:prSet presAssocID="{11DA9D47-E002-450D-ABB8-013D6DEDBF66}" presName="spNode" presStyleCnt="0"/>
      <dgm:spPr/>
    </dgm:pt>
    <dgm:pt modelId="{12177CD9-A007-4A92-95C3-EB9D534E999B}" type="pres">
      <dgm:prSet presAssocID="{2CA1393E-4032-4835-8EBD-74FC5BDA2A04}" presName="sibTrans" presStyleLbl="sibTrans1D1" presStyleIdx="0" presStyleCnt="2"/>
      <dgm:spPr/>
      <dgm:t>
        <a:bodyPr/>
        <a:lstStyle/>
        <a:p>
          <a:endParaRPr lang="pl-PL"/>
        </a:p>
      </dgm:t>
    </dgm:pt>
    <dgm:pt modelId="{A1CF65B6-6748-41E7-987F-CC7AA1D11CFD}" type="pres">
      <dgm:prSet presAssocID="{0ABFD3EE-B535-42A0-B1A4-A706A4D4FA4D}" presName="node" presStyleLbl="node1" presStyleIdx="1" presStyleCnt="2" custScaleX="1171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6CDA33-63CC-452F-871E-596BE93EF962}" type="pres">
      <dgm:prSet presAssocID="{0ABFD3EE-B535-42A0-B1A4-A706A4D4FA4D}" presName="spNode" presStyleCnt="0"/>
      <dgm:spPr/>
    </dgm:pt>
    <dgm:pt modelId="{A6F7696B-5FFE-4027-A19B-E283A7D17D31}" type="pres">
      <dgm:prSet presAssocID="{A9E0A959-4F3E-452A-B77A-A6E7DF3C4FEA}" presName="sibTrans" presStyleLbl="sibTrans1D1" presStyleIdx="1" presStyleCnt="2"/>
      <dgm:spPr/>
      <dgm:t>
        <a:bodyPr/>
        <a:lstStyle/>
        <a:p>
          <a:endParaRPr lang="pl-PL"/>
        </a:p>
      </dgm:t>
    </dgm:pt>
  </dgm:ptLst>
  <dgm:cxnLst>
    <dgm:cxn modelId="{A58A4CBA-ADF3-4696-9B7B-FFE8193A4617}" type="presOf" srcId="{11DA9D47-E002-450D-ABB8-013D6DEDBF66}" destId="{385DA04C-2FCC-4841-8C92-016F5E33697C}" srcOrd="0" destOrd="0" presId="urn:microsoft.com/office/officeart/2005/8/layout/cycle6"/>
    <dgm:cxn modelId="{508C6D57-A8BB-4E25-ACA3-9754BB12351F}" type="presOf" srcId="{0ABFD3EE-B535-42A0-B1A4-A706A4D4FA4D}" destId="{A1CF65B6-6748-41E7-987F-CC7AA1D11CFD}" srcOrd="0" destOrd="0" presId="urn:microsoft.com/office/officeart/2005/8/layout/cycle6"/>
    <dgm:cxn modelId="{8A8A542A-4305-4B6C-8788-5DA1E156BE2C}" type="presOf" srcId="{B332CFB1-7EAB-456B-B85C-2B7BF969C4D5}" destId="{CCF20CEC-8003-4F1E-967E-5E56A53429C1}" srcOrd="0" destOrd="0" presId="urn:microsoft.com/office/officeart/2005/8/layout/cycle6"/>
    <dgm:cxn modelId="{AF0B9638-3BBB-48DF-B92D-517BD743B4B0}" srcId="{B332CFB1-7EAB-456B-B85C-2B7BF969C4D5}" destId="{11DA9D47-E002-450D-ABB8-013D6DEDBF66}" srcOrd="0" destOrd="0" parTransId="{50709DA3-DA44-43D8-B71A-B95EF59C11F6}" sibTransId="{2CA1393E-4032-4835-8EBD-74FC5BDA2A04}"/>
    <dgm:cxn modelId="{2E82631B-14DF-4D07-A732-29E219BF9CAB}" type="presOf" srcId="{2CA1393E-4032-4835-8EBD-74FC5BDA2A04}" destId="{12177CD9-A007-4A92-95C3-EB9D534E999B}" srcOrd="0" destOrd="0" presId="urn:microsoft.com/office/officeart/2005/8/layout/cycle6"/>
    <dgm:cxn modelId="{C7D4D304-1320-456E-9097-9614411E2D8E}" srcId="{B332CFB1-7EAB-456B-B85C-2B7BF969C4D5}" destId="{0ABFD3EE-B535-42A0-B1A4-A706A4D4FA4D}" srcOrd="1" destOrd="0" parTransId="{7FCB270D-666A-4747-B270-36957710596C}" sibTransId="{A9E0A959-4F3E-452A-B77A-A6E7DF3C4FEA}"/>
    <dgm:cxn modelId="{A4D2C514-3562-4F06-84AD-421A83BC4FD2}" type="presOf" srcId="{A9E0A959-4F3E-452A-B77A-A6E7DF3C4FEA}" destId="{A6F7696B-5FFE-4027-A19B-E283A7D17D31}" srcOrd="0" destOrd="0" presId="urn:microsoft.com/office/officeart/2005/8/layout/cycle6"/>
    <dgm:cxn modelId="{8B91FE55-F824-46F5-B2B8-FDC640E17CD9}" type="presParOf" srcId="{CCF20CEC-8003-4F1E-967E-5E56A53429C1}" destId="{385DA04C-2FCC-4841-8C92-016F5E33697C}" srcOrd="0" destOrd="0" presId="urn:microsoft.com/office/officeart/2005/8/layout/cycle6"/>
    <dgm:cxn modelId="{B185F47D-C5DC-40AD-AD85-5D4DE1F250A4}" type="presParOf" srcId="{CCF20CEC-8003-4F1E-967E-5E56A53429C1}" destId="{A4A3FA72-51FC-492B-8C4D-BDC3B78346A7}" srcOrd="1" destOrd="0" presId="urn:microsoft.com/office/officeart/2005/8/layout/cycle6"/>
    <dgm:cxn modelId="{DCC49B3E-B11B-407B-B424-58FCF0B8C4FF}" type="presParOf" srcId="{CCF20CEC-8003-4F1E-967E-5E56A53429C1}" destId="{12177CD9-A007-4A92-95C3-EB9D534E999B}" srcOrd="2" destOrd="0" presId="urn:microsoft.com/office/officeart/2005/8/layout/cycle6"/>
    <dgm:cxn modelId="{69F53D54-CDE3-4F5F-9503-CF6426D637A0}" type="presParOf" srcId="{CCF20CEC-8003-4F1E-967E-5E56A53429C1}" destId="{A1CF65B6-6748-41E7-987F-CC7AA1D11CFD}" srcOrd="3" destOrd="0" presId="urn:microsoft.com/office/officeart/2005/8/layout/cycle6"/>
    <dgm:cxn modelId="{9FBBE1B4-5B2E-4E0A-A724-F528B366A9BE}" type="presParOf" srcId="{CCF20CEC-8003-4F1E-967E-5E56A53429C1}" destId="{536CDA33-63CC-452F-871E-596BE93EF962}" srcOrd="4" destOrd="0" presId="urn:microsoft.com/office/officeart/2005/8/layout/cycle6"/>
    <dgm:cxn modelId="{EE4AE380-9CCE-4707-8370-CEA46E4D07ED}" type="presParOf" srcId="{CCF20CEC-8003-4F1E-967E-5E56A53429C1}" destId="{A6F7696B-5FFE-4027-A19B-E283A7D17D31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DA04C-2FCC-4841-8C92-016F5E33697C}">
      <dsp:nvSpPr>
        <dsp:cNvPr id="0" name=""/>
        <dsp:cNvSpPr/>
      </dsp:nvSpPr>
      <dsp:spPr>
        <a:xfrm>
          <a:off x="318613" y="661214"/>
          <a:ext cx="2156089" cy="1241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100" kern="1200" dirty="0" smtClean="0"/>
            <a:t>Istota</a:t>
          </a:r>
          <a:endParaRPr lang="pl-PL" sz="5100" kern="1200" dirty="0"/>
        </a:p>
      </dsp:txBody>
      <dsp:txXfrm>
        <a:off x="379231" y="721832"/>
        <a:ext cx="2034853" cy="1120530"/>
      </dsp:txXfrm>
    </dsp:sp>
    <dsp:sp modelId="{12177CD9-A007-4A92-95C3-EB9D534E999B}">
      <dsp:nvSpPr>
        <dsp:cNvPr id="0" name=""/>
        <dsp:cNvSpPr/>
      </dsp:nvSpPr>
      <dsp:spPr>
        <a:xfrm>
          <a:off x="1396658" y="229329"/>
          <a:ext cx="2105537" cy="2105537"/>
        </a:xfrm>
        <a:custGeom>
          <a:avLst/>
          <a:gdLst/>
          <a:ahLst/>
          <a:cxnLst/>
          <a:rect l="0" t="0" r="0" b="0"/>
          <a:pathLst>
            <a:path>
              <a:moveTo>
                <a:pt x="212715" y="418234"/>
              </a:moveTo>
              <a:arcTo wR="1052768" hR="1052768" stAng="13023934" swAng="63521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F65B6-6748-41E7-987F-CC7AA1D11CFD}">
      <dsp:nvSpPr>
        <dsp:cNvPr id="0" name=""/>
        <dsp:cNvSpPr/>
      </dsp:nvSpPr>
      <dsp:spPr>
        <a:xfrm>
          <a:off x="2382952" y="661214"/>
          <a:ext cx="2238485" cy="1241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Istnienie</a:t>
          </a:r>
          <a:endParaRPr lang="pl-PL" sz="2400" kern="1200" dirty="0"/>
        </a:p>
      </dsp:txBody>
      <dsp:txXfrm>
        <a:off x="2443570" y="721832"/>
        <a:ext cx="2117249" cy="1120530"/>
      </dsp:txXfrm>
    </dsp:sp>
    <dsp:sp modelId="{A6F7696B-5FFE-4027-A19B-E283A7D17D31}">
      <dsp:nvSpPr>
        <dsp:cNvPr id="0" name=""/>
        <dsp:cNvSpPr/>
      </dsp:nvSpPr>
      <dsp:spPr>
        <a:xfrm>
          <a:off x="1396658" y="229329"/>
          <a:ext cx="2105537" cy="2105537"/>
        </a:xfrm>
        <a:custGeom>
          <a:avLst/>
          <a:gdLst/>
          <a:ahLst/>
          <a:cxnLst/>
          <a:rect l="0" t="0" r="0" b="0"/>
          <a:pathLst>
            <a:path>
              <a:moveTo>
                <a:pt x="1892821" y="1687302"/>
              </a:moveTo>
              <a:arcTo wR="1052768" hR="1052768" stAng="2223934" swAng="63521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DC1E9-163A-4FC4-AD10-9CF9906EC0C1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0B07F-2C51-437F-9A7D-A232EAF0E74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596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0B07F-2C51-437F-9A7D-A232EAF0E749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836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03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78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22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3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55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0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7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2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86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81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FB38-D3C4-46C7-81E9-25B81111B7F9}" type="datetimeFigureOut">
              <a:rPr lang="pl-PL" smtClean="0"/>
              <a:t>2012-12-26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29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435856"/>
            <a:ext cx="7772400" cy="172133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Cambria" pitchFamily="18" charset="0"/>
              </a:rPr>
              <a:t>„Wierzę w Jednego Boga”</a:t>
            </a:r>
            <a:endParaRPr lang="pl-PL" sz="3600" b="1" dirty="0">
              <a:latin typeface="Cambr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5256585" cy="28083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l-PL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Ogarnij </a:t>
            </a:r>
            <a:r>
              <a:rPr lang="pl-PL" sz="3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w</a:t>
            </a:r>
            <a:r>
              <a:rPr lang="pl-PL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iarę!</a:t>
            </a:r>
          </a:p>
          <a:p>
            <a:r>
              <a:rPr lang="pl-PL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Katecheza 5. w Roku Wiary</a:t>
            </a:r>
          </a:p>
          <a:p>
            <a:endParaRPr lang="pl-PL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pl-PL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Na podstawie KKK (198-231)</a:t>
            </a:r>
            <a:endParaRPr lang="pl-PL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672"/>
            <a:ext cx="1794839" cy="21038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97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97016024"/>
              </p:ext>
            </p:extLst>
          </p:nvPr>
        </p:nvGraphicFramePr>
        <p:xfrm>
          <a:off x="2166593" y="4006734"/>
          <a:ext cx="4940052" cy="256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41" y="548680"/>
            <a:ext cx="2810158" cy="388295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838" y="452441"/>
            <a:ext cx="9144000" cy="6186109"/>
          </a:xfrm>
        </p:spPr>
        <p:txBody>
          <a:bodyPr>
            <a:normAutofit/>
          </a:bodyPr>
          <a:lstStyle/>
          <a:p>
            <a:r>
              <a:rPr lang="pl-PL" sz="2400" i="1" dirty="0" smtClean="0"/>
              <a:t>Kościół rozwinął rozumienie </a:t>
            </a:r>
            <a:br>
              <a:rPr lang="pl-PL" sz="2400" i="1" dirty="0" smtClean="0"/>
            </a:br>
            <a:r>
              <a:rPr lang="pl-PL" sz="2400" i="1" dirty="0" smtClean="0"/>
              <a:t>imienia Boga „Jestem, Który Jestem”. </a:t>
            </a:r>
          </a:p>
          <a:p>
            <a:pPr>
              <a:buFont typeface="Courier New" pitchFamily="49" charset="0"/>
              <a:buChar char="o"/>
            </a:pPr>
            <a:r>
              <a:rPr lang="pl-PL" sz="2400" i="1" dirty="0" smtClean="0"/>
              <a:t>Starożytni chrześcijanie używali</a:t>
            </a:r>
            <a:br>
              <a:rPr lang="pl-PL" sz="2400" i="1" dirty="0" smtClean="0"/>
            </a:br>
            <a:r>
              <a:rPr lang="pl-PL" sz="2400" i="1" dirty="0" err="1" smtClean="0"/>
              <a:t>Septuaginty</a:t>
            </a:r>
            <a:r>
              <a:rPr lang="pl-PL" sz="2400" i="1" dirty="0" smtClean="0"/>
              <a:t>, czyli S.T. w języku greckim</a:t>
            </a:r>
          </a:p>
          <a:p>
            <a:pPr>
              <a:buFont typeface="Courier New" pitchFamily="49" charset="0"/>
              <a:buChar char="o"/>
            </a:pPr>
            <a:r>
              <a:rPr lang="pl-PL" sz="2400" i="1" dirty="0" smtClean="0"/>
              <a:t>Intuicja Kościoła: Imię JHWH  mówi, że</a:t>
            </a:r>
            <a:br>
              <a:rPr lang="pl-PL" sz="2400" i="1" dirty="0" smtClean="0"/>
            </a:br>
            <a:r>
              <a:rPr lang="pl-PL" sz="2400" i="1" dirty="0" smtClean="0"/>
              <a:t>Bóg jest pełnią bytu i wszelkiej doskonałości.</a:t>
            </a:r>
          </a:p>
          <a:p>
            <a:pPr>
              <a:buFont typeface="Courier New" pitchFamily="49" charset="0"/>
              <a:buChar char="o"/>
            </a:pPr>
            <a:r>
              <a:rPr lang="pl-PL" sz="2400" i="1" dirty="0" smtClean="0"/>
              <a:t>Inne byty są stworzeniami i bytami przygodnymi. </a:t>
            </a:r>
            <a:br>
              <a:rPr lang="pl-PL" sz="2400" i="1" dirty="0" smtClean="0"/>
            </a:br>
            <a:r>
              <a:rPr lang="pl-PL" sz="2400" i="1" dirty="0" smtClean="0"/>
              <a:t>Nie musiały zaistnieć. Otrzymały wszystko</a:t>
            </a:r>
            <a:br>
              <a:rPr lang="pl-PL" sz="2400" i="1" dirty="0" smtClean="0"/>
            </a:br>
            <a:r>
              <a:rPr lang="pl-PL" sz="2400" i="1" dirty="0" smtClean="0"/>
              <a:t> od Boga, zarówno istnienie i istotę.</a:t>
            </a:r>
          </a:p>
          <a:p>
            <a:pPr>
              <a:buFont typeface="Courier New" pitchFamily="49" charset="0"/>
              <a:buChar char="o"/>
            </a:pPr>
            <a:r>
              <a:rPr lang="pl-PL" sz="2400" i="1" dirty="0" smtClean="0"/>
              <a:t>Filozofia: </a:t>
            </a:r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0" y="27856"/>
            <a:ext cx="3008313" cy="3768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II. Bóg objawia swoje imię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93" y="55430"/>
            <a:ext cx="1656184" cy="67539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875575" y="3910811"/>
            <a:ext cx="15220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r>
              <a:rPr lang="pl-P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yt</a:t>
            </a:r>
            <a:endParaRPr lang="pl-PL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882309" y="3849255"/>
            <a:ext cx="16020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BÓG</a:t>
            </a:r>
            <a:endParaRPr lang="pl-PL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71095" y="4797152"/>
            <a:ext cx="975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pl-PL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51811" y="6309320"/>
            <a:ext cx="864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Dziś bibliści mówią raczej o  JHWH jako „Jestem dla Ciebie i z tobą”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746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uiExpand="1" build="p"/>
      <p:bldP spid="9" grpId="0"/>
      <p:bldP spid="9" grpId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44983"/>
            <a:ext cx="2195735" cy="50405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Bóg jest Prawdą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08313" y="0"/>
            <a:ext cx="6135687" cy="2147838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Wj</a:t>
            </a:r>
            <a:r>
              <a:rPr lang="pl-PL" sz="2800" dirty="0" smtClean="0"/>
              <a:t> 34, 6: Bóg bogaty w łaskę i wierność (miłość i prawdę)</a:t>
            </a:r>
          </a:p>
          <a:p>
            <a:pPr lvl="1"/>
            <a:r>
              <a:rPr lang="pl-PL" sz="2000" dirty="0" smtClean="0"/>
              <a:t>„Teraz Ty Panie mój i Boże, Tyś Bogiem. Twoje słowa są prawdą.” (2 Sm 7, 28)</a:t>
            </a:r>
          </a:p>
          <a:p>
            <a:pPr lvl="1"/>
            <a:endParaRPr lang="pl-PL" sz="240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370" y="1556792"/>
            <a:ext cx="7361942" cy="3960439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100" dirty="0" smtClean="0"/>
              <a:t>Ufamy komuś prawdomównemu. Komu najbardziej moglibyśmy zaufać, jak nie Bogu?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100" dirty="0" smtClean="0"/>
              <a:t>Początkiem grzechu było kłamstwo. Tak jest do dziś.. Grzeszymy, gdy wątpimy w życzliwość i wierność Boga.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100" dirty="0"/>
              <a:t>Prawda Boga jest Jego mądrością, która kieruje całym porządkiem stworzenia.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100" dirty="0"/>
              <a:t> Bóg daje prawdziwe poznanie rzeczy stworzonych w ich relacji do Niego samego</a:t>
            </a:r>
            <a:r>
              <a:rPr lang="pl-PL" sz="21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100" dirty="0" smtClean="0"/>
              <a:t>Prawdą Boga jest Jego objawienia, dane nam,</a:t>
            </a:r>
            <a:br>
              <a:rPr lang="pl-PL" sz="2100" dirty="0" smtClean="0"/>
            </a:br>
            <a:r>
              <a:rPr lang="pl-PL" sz="2100" dirty="0" smtClean="0"/>
              <a:t>byśmy Go poznali i pokochali</a:t>
            </a:r>
          </a:p>
          <a:p>
            <a:pPr marL="457200" indent="-457200">
              <a:buFont typeface="Arial" pitchFamily="34" charset="0"/>
              <a:buChar char="•"/>
            </a:pPr>
            <a:endParaRPr lang="pl-PL" sz="2000" dirty="0"/>
          </a:p>
          <a:p>
            <a:pPr marL="342900" indent="-342900">
              <a:buFont typeface="Arial" pitchFamily="34" charset="0"/>
              <a:buChar char="•"/>
            </a:pPr>
            <a:endParaRPr lang="pl-PL" sz="2500" dirty="0" smtClean="0"/>
          </a:p>
          <a:p>
            <a:pPr marL="342900" indent="-342900">
              <a:buFont typeface="Arial" pitchFamily="34" charset="0"/>
              <a:buChar char="•"/>
            </a:pPr>
            <a:endParaRPr lang="pl-PL" sz="2800" dirty="0" smtClean="0"/>
          </a:p>
        </p:txBody>
      </p:sp>
      <p:sp>
        <p:nvSpPr>
          <p:cNvPr id="6" name="Tytuł 3"/>
          <p:cNvSpPr txBox="1">
            <a:spLocks/>
          </p:cNvSpPr>
          <p:nvPr/>
        </p:nvSpPr>
        <p:spPr>
          <a:xfrm>
            <a:off x="0" y="27856"/>
            <a:ext cx="3008313" cy="8088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III. Bóg, Który jest Prawdą i Miłością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89360"/>
            <a:ext cx="1602902" cy="24097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78" y="4365104"/>
            <a:ext cx="3191396" cy="21259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" y="5089538"/>
            <a:ext cx="3477964" cy="17389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59416"/>
            <a:ext cx="3097460" cy="20691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27" y="-8811"/>
            <a:ext cx="6624736" cy="69062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508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08313" y="44450"/>
            <a:ext cx="6135687" cy="58531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Biblia: Dlaczego Pan Bóg wybrał Izrael?</a:t>
            </a:r>
          </a:p>
          <a:p>
            <a:pPr marL="0" indent="0">
              <a:buNone/>
            </a:pPr>
            <a:r>
              <a:rPr lang="pl-PL" sz="2400" dirty="0" smtClean="0"/>
              <a:t>„Pan </a:t>
            </a:r>
            <a:r>
              <a:rPr lang="pl-PL" sz="2400" dirty="0"/>
              <a:t>wybrał was i znalazł upodobanie w was nie dlatego, że liczebnie przewyższacie wszystkie narody, gdyż ze wszystkich narodów jesteście najmniejszym, lecz ponieważ Pan was umiłował i chce dochować przysięgi danej waszym przodkom</a:t>
            </a:r>
            <a:r>
              <a:rPr lang="pl-PL" sz="2400" dirty="0" smtClean="0"/>
              <a:t>.” (</a:t>
            </a:r>
            <a:r>
              <a:rPr lang="pl-PL" sz="2400" dirty="0" err="1" smtClean="0"/>
              <a:t>Pwt</a:t>
            </a:r>
            <a:r>
              <a:rPr lang="pl-PL" sz="2400" dirty="0" smtClean="0"/>
              <a:t> 7, 7-8)</a:t>
            </a:r>
          </a:p>
          <a:p>
            <a:r>
              <a:rPr lang="pl-PL" sz="2400" dirty="0" smtClean="0"/>
              <a:t>Prorocy: Tej miłości Pan nigdy nie odwołał. </a:t>
            </a:r>
            <a:br>
              <a:rPr lang="pl-PL" sz="2400" dirty="0" smtClean="0"/>
            </a:br>
            <a:r>
              <a:rPr lang="pl-PL" sz="2400" dirty="0" smtClean="0">
                <a:sym typeface="Wingdings" pitchFamily="2" charset="2"/>
              </a:rPr>
              <a:t> Bóg zabawia i przebacza</a:t>
            </a:r>
          </a:p>
          <a:p>
            <a:r>
              <a:rPr lang="pl-PL" sz="2400" dirty="0" smtClean="0">
                <a:sym typeface="Wingdings" pitchFamily="2" charset="2"/>
              </a:rPr>
              <a:t>Stary Testament daje obrazy miłości Bożej:</a:t>
            </a:r>
            <a:endParaRPr lang="pl-PL" sz="2800" dirty="0" smtClean="0"/>
          </a:p>
          <a:p>
            <a:endParaRPr lang="pl-PL" sz="2400" dirty="0" smtClean="0"/>
          </a:p>
          <a:p>
            <a:endParaRPr lang="pl-PL" sz="2400" dirty="0" smtClean="0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0" y="27856"/>
            <a:ext cx="3008313" cy="8088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III. Bóg, Który jest Prawdą i Miłością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836712"/>
            <a:ext cx="2359033" cy="4320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dirty="0" smtClean="0"/>
              <a:t>BÓG JEST MIŁOŚCIĄ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6" y="1447687"/>
            <a:ext cx="1964760" cy="2958976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63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56" y="4062495"/>
            <a:ext cx="2966534" cy="2185271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63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62" y="3958066"/>
            <a:ext cx="2913688" cy="2213628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  <a:softEdge rad="63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6644069" y="6247766"/>
            <a:ext cx="1748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/>
              <a:t>Miłość ojcowska</a:t>
            </a:r>
            <a:br>
              <a:rPr lang="pl-PL" b="1" i="1" dirty="0" smtClean="0"/>
            </a:br>
            <a:r>
              <a:rPr lang="pl-PL" b="1" i="1" dirty="0" smtClean="0"/>
              <a:t> (np. Oz 11,1)</a:t>
            </a:r>
            <a:endParaRPr lang="pl-PL" b="1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010945" y="6162167"/>
            <a:ext cx="335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/>
              <a:t>Miłość oblubieńca do oblubienicy</a:t>
            </a:r>
            <a:br>
              <a:rPr lang="pl-PL" b="1" i="1" dirty="0" smtClean="0"/>
            </a:br>
            <a:r>
              <a:rPr lang="pl-PL" b="1" i="1" dirty="0" smtClean="0"/>
              <a:t>Iz  62, 4-5</a:t>
            </a:r>
            <a:endParaRPr lang="pl-PL" b="1" i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32379" y="4418549"/>
            <a:ext cx="14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/>
              <a:t>Miłość matki</a:t>
            </a:r>
            <a:br>
              <a:rPr lang="pl-PL" b="1" i="1" dirty="0" smtClean="0"/>
            </a:br>
            <a:r>
              <a:rPr lang="pl-PL" b="1" i="1" dirty="0" smtClean="0"/>
              <a:t>Iz 49, 14 -16</a:t>
            </a:r>
            <a:endParaRPr lang="pl-PL" b="1" i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5487" y="5064879"/>
            <a:ext cx="2587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i="1" dirty="0" smtClean="0"/>
              <a:t>Przy czym Boża miłość </a:t>
            </a:r>
            <a:br>
              <a:rPr lang="pl-PL" sz="2000" b="1" i="1" dirty="0" smtClean="0"/>
            </a:br>
            <a:r>
              <a:rPr lang="pl-PL" sz="2000" b="1" i="1" dirty="0" smtClean="0"/>
              <a:t>jest</a:t>
            </a:r>
            <a:r>
              <a:rPr lang="pl-PL" sz="2000" b="1" i="1" dirty="0"/>
              <a:t/>
            </a:r>
            <a:br>
              <a:rPr lang="pl-PL" sz="2000" b="1" i="1" dirty="0"/>
            </a:br>
            <a:r>
              <a:rPr lang="pl-PL" sz="2000" b="1" i="1" dirty="0" smtClean="0"/>
              <a:t>Nieskończenie większa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19135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8480"/>
            <a:ext cx="5400600" cy="6084816"/>
          </a:xfrm>
        </p:spPr>
        <p:txBody>
          <a:bodyPr>
            <a:normAutofit fontScale="92500"/>
          </a:bodyPr>
          <a:lstStyle/>
          <a:p>
            <a:r>
              <a:rPr lang="pl-PL" sz="2800" dirty="0" smtClean="0"/>
              <a:t>Miłość Boża jest nieodwołalna. Nie zniszczą jej nawet największe niewierności (</a:t>
            </a:r>
            <a:r>
              <a:rPr lang="pl-PL" sz="2800" dirty="0" err="1" smtClean="0"/>
              <a:t>Ez</a:t>
            </a:r>
            <a:r>
              <a:rPr lang="pl-PL" sz="2800" dirty="0" smtClean="0"/>
              <a:t> 16; Oz 11)</a:t>
            </a:r>
          </a:p>
          <a:p>
            <a:r>
              <a:rPr lang="pl-PL" sz="2800" dirty="0" smtClean="0"/>
              <a:t>Miłość Boża wieczysta </a:t>
            </a:r>
          </a:p>
          <a:p>
            <a:pPr lvl="1"/>
            <a:r>
              <a:rPr lang="pl-PL" dirty="0" smtClean="0"/>
              <a:t>„Ukochałem </a:t>
            </a:r>
            <a:r>
              <a:rPr lang="pl-PL" dirty="0"/>
              <a:t>cię odwieczną </a:t>
            </a:r>
            <a:r>
              <a:rPr lang="pl-PL" dirty="0" smtClean="0"/>
              <a:t>miłością”.</a:t>
            </a:r>
            <a:br>
              <a:rPr lang="pl-PL" dirty="0" smtClean="0"/>
            </a:br>
            <a:r>
              <a:rPr lang="pl-PL" dirty="0"/>
              <a:t> </a:t>
            </a:r>
            <a:r>
              <a:rPr lang="pl-PL" dirty="0" smtClean="0"/>
              <a:t>(Jr 31, 3)</a:t>
            </a:r>
          </a:p>
          <a:p>
            <a:r>
              <a:rPr lang="pl-PL" sz="2800" dirty="0" smtClean="0"/>
              <a:t>Święty Jan pójdzie jeszcze dalej:</a:t>
            </a:r>
          </a:p>
          <a:p>
            <a:pPr marL="0" indent="0">
              <a:buNone/>
            </a:pPr>
            <a:r>
              <a:rPr lang="pl-PL" b="1" dirty="0" smtClean="0"/>
              <a:t>Bóg jest MIŁOŚCIĄ. (1 J 4, 8.16)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Posłał Syna i Ducha. Odsłania najgłębszą tajemnicę – wieczną wymianę </a:t>
            </a:r>
            <a:r>
              <a:rPr lang="pl-PL" dirty="0" err="1" smtClean="0"/>
              <a:t>miłośći</a:t>
            </a:r>
            <a:r>
              <a:rPr lang="pl-PL" dirty="0" smtClean="0"/>
              <a:t> Ojca, Syna i Ducha Świętego</a:t>
            </a:r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0" y="27856"/>
            <a:ext cx="3008313" cy="8088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III. Bóg, Który jest Prawdą i Miłością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836712"/>
            <a:ext cx="2359033" cy="4320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dirty="0" smtClean="0"/>
              <a:t>BÓG JEST MIŁOŚCIĄ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3608512" cy="3608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56" y="19050"/>
            <a:ext cx="5490332" cy="6835932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2715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3848" y="-609"/>
            <a:ext cx="5940152" cy="1499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/>
              <a:t>Wiara w Boga i miłość do Niego najbardziej wpływa na nasze życie. Prowadzi do:</a:t>
            </a:r>
            <a:endParaRPr lang="pl-PL" sz="2400" b="1" dirty="0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0" y="27856"/>
            <a:ext cx="3008313" cy="8088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III. Konsekwencje wiary w Jedynego Boga</a:t>
            </a: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-22563" y="856680"/>
            <a:ext cx="6179797" cy="6001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Poznawania Boga. Augustyn: Wierzę, żebym zrozumiał</a:t>
            </a:r>
            <a:r>
              <a:rPr lang="pl-PL" sz="2300" dirty="0"/>
              <a:t>.</a:t>
            </a:r>
            <a:r>
              <a:rPr lang="pl-PL" sz="2300" dirty="0" smtClean="0"/>
              <a:t> Rozumiem, żebym wierzył</a:t>
            </a:r>
            <a:endParaRPr lang="pl-PL" sz="2300" dirty="0"/>
          </a:p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Dziękczynienia Bogu. Jeśli Bóg jest jedyny, to wszystko od Niego otrzymaliśmy</a:t>
            </a:r>
            <a:br>
              <a:rPr lang="pl-PL" sz="2300" dirty="0" smtClean="0"/>
            </a:br>
            <a:r>
              <a:rPr lang="pl-PL" sz="2300" dirty="0" smtClean="0"/>
              <a:t>Cóż masz, czego byś nie otrzymał? (1 Kor 4, 7)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Poznania jedności i godności ludzi. Pochodzimy od Boga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Dobrego użytkowania rzeczy stworzonych</a:t>
            </a:r>
          </a:p>
          <a:p>
            <a:pPr marL="857250" lvl="1" indent="-457200"/>
            <a:r>
              <a:rPr lang="pl-PL" sz="2300" dirty="0"/>
              <a:t>	</a:t>
            </a:r>
            <a:r>
              <a:rPr lang="pl-PL" sz="2300" dirty="0" smtClean="0"/>
              <a:t>Wszystko mi wolno, ale nie wszystko przynosi korzyść. </a:t>
            </a:r>
            <a:r>
              <a:rPr lang="pl-PL" sz="2300" dirty="0"/>
              <a:t/>
            </a:r>
            <a:br>
              <a:rPr lang="pl-PL" sz="2300" dirty="0"/>
            </a:br>
            <a:r>
              <a:rPr lang="pl-PL" sz="2300" dirty="0" smtClean="0"/>
              <a:t>Czy rzeczy prowadzą nas do Boga?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Zaufania Bogu we wszystkich</a:t>
            </a:r>
            <a:br>
              <a:rPr lang="pl-PL" sz="2300" dirty="0" smtClean="0"/>
            </a:br>
            <a:r>
              <a:rPr lang="pl-PL" sz="2300" dirty="0" smtClean="0"/>
              <a:t> trudnościach a nawet przeciwnościach</a:t>
            </a:r>
            <a:br>
              <a:rPr lang="pl-PL" sz="2300" dirty="0" smtClean="0"/>
            </a:br>
            <a:r>
              <a:rPr lang="pl-PL" sz="2300" dirty="0" smtClean="0"/>
              <a:t> </a:t>
            </a:r>
            <a:r>
              <a:rPr lang="pl-PL" sz="2300" dirty="0" smtClean="0">
                <a:sym typeface="Wingdings" pitchFamily="2" charset="2"/>
              </a:rPr>
              <a:t> Opatrzność Boża</a:t>
            </a:r>
            <a:endParaRPr lang="pl-PL" sz="2300" dirty="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27" y="801869"/>
            <a:ext cx="2987824" cy="33339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01" y="4293097"/>
            <a:ext cx="3850758" cy="25649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486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7443" y="188640"/>
            <a:ext cx="5915000" cy="6264696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Credo zaczyna się od słów: „Wierzę w Jednego Boga, Ojca wszechmogącego.”</a:t>
            </a:r>
          </a:p>
          <a:p>
            <a:r>
              <a:rPr lang="pl-PL" dirty="0" smtClean="0"/>
              <a:t>Symbol Apostolski: „Wierzę w Boga Ojca.”</a:t>
            </a:r>
          </a:p>
          <a:p>
            <a:r>
              <a:rPr lang="pl-PL" dirty="0" smtClean="0"/>
              <a:t>Symbole Wiary rozpoczynają się od Ojca, bo Ojciec jest pierwszą Osobą Boską.</a:t>
            </a:r>
          </a:p>
          <a:p>
            <a:endParaRPr lang="pl-PL" dirty="0"/>
          </a:p>
          <a:p>
            <a:r>
              <a:rPr lang="pl-PL" b="1" dirty="0" smtClean="0"/>
              <a:t>Wierzę w Boga – </a:t>
            </a:r>
            <a:r>
              <a:rPr lang="pl-PL" dirty="0" smtClean="0"/>
              <a:t>pierwsze i najważniejsze stwierdzenie wyznania wiary. Wszystkie pozostałe artykuły wiary są z nim powiązane, podobnie jak przykazania Dekalogu rozwijają pierwsze przykazanie.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0"/>
            <a:ext cx="5803648" cy="69305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865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50289E-6 L 0.13941 0.07676 C 0.16857 0.0948 0.2125 0.10497 0.25798 0.10497 C 0.31024 0.10497 0.35191 0.0948 0.38125 0.07676 L 0.52135 -1.50289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9" y="5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3905"/>
            <a:ext cx="3008313" cy="4196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I. Wierzę w Jednego Boga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95738" y="44450"/>
            <a:ext cx="5111750" cy="472603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Mówimy: „Wierzę w jednego Boga.”</a:t>
            </a:r>
          </a:p>
          <a:p>
            <a:r>
              <a:rPr lang="pl-PL" dirty="0" smtClean="0"/>
              <a:t>„Jeden” odnosimy do liczby</a:t>
            </a:r>
          </a:p>
          <a:p>
            <a:r>
              <a:rPr lang="pl-PL" dirty="0" smtClean="0"/>
              <a:t>Chodzi o coś więcej Katechizm używa raczej biblijnego określenia „Bóg Jedyny”</a:t>
            </a:r>
          </a:p>
          <a:p>
            <a:r>
              <a:rPr lang="pl-PL" dirty="0" smtClean="0"/>
              <a:t>Nie tylko wierzę, że Bóg istnieje, ale także, że On jest Jedynym prawdziwym Bogiem. Nie ma innego Boga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30565"/>
            <a:ext cx="2057400" cy="2057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41" y="4601534"/>
            <a:ext cx="1694286" cy="20662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6" y="764704"/>
            <a:ext cx="3810000" cy="31432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33" y="4941168"/>
            <a:ext cx="2091476" cy="12548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34" y="4689147"/>
            <a:ext cx="1964607" cy="1978590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3" name="Łącznik prostoliniowy 12"/>
          <p:cNvCxnSpPr/>
          <p:nvPr/>
        </p:nvCxnSpPr>
        <p:spPr>
          <a:xfrm flipH="1" flipV="1">
            <a:off x="3013434" y="4509120"/>
            <a:ext cx="5800275" cy="2158617"/>
          </a:xfrm>
          <a:prstGeom prst="line">
            <a:avLst/>
          </a:prstGeom>
          <a:ln w="1270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 flipH="1">
            <a:off x="3022744" y="4795528"/>
            <a:ext cx="5941744" cy="1872209"/>
          </a:xfrm>
          <a:prstGeom prst="line">
            <a:avLst/>
          </a:prstGeom>
          <a:ln w="1270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8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3905"/>
            <a:ext cx="3008313" cy="4196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I. Wierzę w Jednego Boga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2448272"/>
          </a:xfrm>
        </p:spPr>
        <p:txBody>
          <a:bodyPr>
            <a:normAutofit fontScale="77500" lnSpcReduction="20000"/>
          </a:bodyPr>
          <a:lstStyle/>
          <a:p>
            <a:r>
              <a:rPr lang="pl-PL" dirty="0" err="1" smtClean="0"/>
              <a:t>Pwt</a:t>
            </a:r>
            <a:r>
              <a:rPr lang="pl-PL" dirty="0" smtClean="0"/>
              <a:t> 6, 4-5 – Najważniejsze przykazanie: „Słuchaj Izraelu, Pan jest naszym Bogiem, Panem Jedynym”</a:t>
            </a:r>
          </a:p>
          <a:p>
            <a:r>
              <a:rPr lang="pl-PL" dirty="0" smtClean="0"/>
              <a:t>Bóg przez proroków wzywał Izrael a później wszystkie narody. By zwróciły się do Jedynego Boga</a:t>
            </a:r>
          </a:p>
          <a:p>
            <a:r>
              <a:rPr lang="pl-PL" dirty="0" smtClean="0"/>
              <a:t>Jezus potwierdził  wiarę w Jedynego Boga, a równocześnie wskazał, że On sam jest Panem. Objawił także Ducha Świętego – Pana i Ożywiciela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46" y="3113798"/>
            <a:ext cx="2213992" cy="88559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41304"/>
            <a:ext cx="1902099" cy="630587"/>
          </a:xfrm>
          <a:prstGeom prst="rect">
            <a:avLst/>
          </a:prstGeo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23528" y="3822435"/>
            <a:ext cx="8208912" cy="608931"/>
          </a:xfrm>
        </p:spPr>
        <p:txBody>
          <a:bodyPr>
            <a:noAutofit/>
          </a:bodyPr>
          <a:lstStyle/>
          <a:p>
            <a:r>
              <a:rPr lang="pl-PL" sz="2800" b="1" i="1" dirty="0" smtClean="0"/>
              <a:t>PAN 		= 	KYRIOS 	=	ADONAI</a:t>
            </a:r>
          </a:p>
          <a:p>
            <a:r>
              <a:rPr lang="pl-PL" sz="2800" b="1" i="1" dirty="0"/>
              <a:t>	</a:t>
            </a:r>
            <a:r>
              <a:rPr lang="pl-PL" sz="2800" b="1" i="1" dirty="0" smtClean="0"/>
              <a:t>		</a:t>
            </a:r>
            <a:r>
              <a:rPr lang="pl-PL" sz="2400" b="1" i="1" dirty="0" smtClean="0"/>
              <a:t>(greckie) 		 (hebrajskie)</a:t>
            </a:r>
          </a:p>
          <a:p>
            <a:endParaRPr lang="pl-PL" sz="2400" b="1" i="1" dirty="0" smtClean="0"/>
          </a:p>
          <a:p>
            <a:r>
              <a:rPr lang="pl-PL" sz="2400" i="1" dirty="0" smtClean="0"/>
              <a:t>W rozumowym podejściu do wiary wiara w Jednego Boga jest początkiem. Wiara w Trójcę Świętą jest oparta na prawdzie o jedyności Boga. Trzeba o tym pamiętać i podkreślać zwłaszcza w dialogu ekumenicznym.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8756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0" y="27856"/>
            <a:ext cx="3008313" cy="52082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II. Bóg objawia swoje imię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9015" y="1952836"/>
            <a:ext cx="9177830" cy="2952328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pl-PL" sz="2800" dirty="0" smtClean="0"/>
              <a:t>Ujawnić  swoje imię to pozwolić się poznać, stać się dostępnym po to, by być wzywanym</a:t>
            </a:r>
            <a:endParaRPr lang="pl-PL" sz="2800" dirty="0"/>
          </a:p>
          <a:p>
            <a:pPr lvl="0" rtl="0">
              <a:buChar char="•"/>
            </a:pPr>
            <a:r>
              <a:rPr lang="pl-PL" sz="2800" dirty="0" smtClean="0"/>
              <a:t>W historii Izraela Bóg stopniowo odsłaniał się pod różnymi imionami. Szczególnym</a:t>
            </a:r>
            <a:endParaRPr lang="pl-PL" sz="2800" dirty="0"/>
          </a:p>
          <a:p>
            <a:pPr lvl="0" rtl="0">
              <a:buChar char="•"/>
            </a:pPr>
            <a:r>
              <a:rPr lang="pl-PL" sz="2800" dirty="0" smtClean="0"/>
              <a:t>Szczególnym wydarzeniem była teofania (objawienie) płonącego krzewu </a:t>
            </a:r>
            <a:endParaRPr lang="pl-PL" sz="28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" y="562373"/>
            <a:ext cx="9145581" cy="5733255"/>
          </a:xfrm>
        </p:spPr>
      </p:pic>
    </p:spTree>
    <p:extLst>
      <p:ext uri="{BB962C8B-B14F-4D97-AF65-F5344CB8AC3E}">
        <p14:creationId xmlns:p14="http://schemas.microsoft.com/office/powerpoint/2010/main" val="14474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imię Bóg objawił Mojżeszowi?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58495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Bóg objawia swoje tajemnicze imię:</a:t>
            </a:r>
          </a:p>
          <a:p>
            <a:pPr marL="0" indent="0">
              <a:buNone/>
            </a:pPr>
            <a:r>
              <a:rPr lang="pl-PL" dirty="0" smtClean="0"/>
              <a:t>„</a:t>
            </a:r>
            <a:r>
              <a:rPr lang="pl-PL" dirty="0"/>
              <a:t> Mojżesz zaś rzekł Bogu: "Oto pójdę do Izraelitów i powiem im: Bóg ojców naszych posłał mię do was. Lecz gdy oni mnie zapytają, jakie jest Jego imię, to cóż im mam powiedzieć?" </a:t>
            </a:r>
            <a:r>
              <a:rPr lang="pl-PL" baseline="30000" dirty="0"/>
              <a:t>14</a:t>
            </a:r>
            <a:r>
              <a:rPr lang="pl-PL" dirty="0"/>
              <a:t>Odpowiedział Bóg Mojżeszowi: "JESTEM, KTÓRY JESTEM". I dodał: "Tak powiesz synom Izraela: JESTEM posłał mnie do was". </a:t>
            </a:r>
            <a:r>
              <a:rPr lang="pl-PL" baseline="30000" dirty="0"/>
              <a:t>15</a:t>
            </a:r>
            <a:r>
              <a:rPr lang="pl-PL" dirty="0"/>
              <a:t> Mówił dalej Bóg do Mojżesza: "Tak powiesz Izraelitom: "JESTEM, Bóg ojców waszych, Bóg Abrahama, Bóg Izaaka i Bóg Jakuba posłał mnie do was. To jest imię moje na wieki i to jest moje zawołanie na najdalsze pokolenia</a:t>
            </a:r>
            <a:r>
              <a:rPr lang="pl-PL" dirty="0" smtClean="0"/>
              <a:t>. (</a:t>
            </a:r>
            <a:r>
              <a:rPr lang="pl-PL" dirty="0" err="1" smtClean="0"/>
              <a:t>Wj</a:t>
            </a:r>
            <a:r>
              <a:rPr lang="pl-PL" dirty="0" smtClean="0"/>
              <a:t> 3, 13-15)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4691063"/>
          </a:xfrm>
        </p:spPr>
        <p:txBody>
          <a:bodyPr>
            <a:normAutofit/>
          </a:bodyPr>
          <a:lstStyle/>
          <a:p>
            <a:r>
              <a:rPr lang="pl-PL" sz="2400" dirty="0"/>
              <a:t>"Jestem Bogiem ojca twego, Bogiem Abrahama, Bogiem Izaaka i Bogiem </a:t>
            </a:r>
            <a:r>
              <a:rPr lang="pl-PL" sz="2400" dirty="0" smtClean="0"/>
              <a:t>Jakuba” </a:t>
            </a:r>
            <a:r>
              <a:rPr lang="pl-PL" sz="2400" dirty="0" err="1" smtClean="0"/>
              <a:t>Wj</a:t>
            </a:r>
            <a:r>
              <a:rPr lang="pl-PL" sz="2400" dirty="0" smtClean="0"/>
              <a:t> 3, 6</a:t>
            </a:r>
          </a:p>
          <a:p>
            <a:r>
              <a:rPr lang="pl-PL" sz="2400" dirty="0" smtClean="0">
                <a:sym typeface="Wingdings" pitchFamily="2" charset="2"/>
              </a:rPr>
              <a:t></a:t>
            </a:r>
            <a:r>
              <a:rPr lang="pl-PL" sz="2400" dirty="0" smtClean="0"/>
              <a:t>Bóg jest wierny  i miłosierny. Nie pozostawił swego ludu, z którym zawarł przymierze. Przychodzi by wyzwolić lud z niewoli </a:t>
            </a:r>
            <a:endParaRPr lang="pl-PL" sz="2400" dirty="0"/>
          </a:p>
        </p:txBody>
      </p:sp>
      <p:sp>
        <p:nvSpPr>
          <p:cNvPr id="6" name="Tytuł 3"/>
          <p:cNvSpPr txBox="1">
            <a:spLocks/>
          </p:cNvSpPr>
          <p:nvPr/>
        </p:nvSpPr>
        <p:spPr>
          <a:xfrm>
            <a:off x="0" y="27856"/>
            <a:ext cx="3008313" cy="3768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II. Bóg objawia swoje imię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01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26" y="1004887"/>
            <a:ext cx="3485254" cy="585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</a:t>
            </a:r>
            <a:r>
              <a:rPr lang="pl-PL" sz="2800" dirty="0" smtClean="0"/>
              <a:t>Tajemnicze imię 	    </a:t>
            </a:r>
            <a:r>
              <a:rPr lang="pl-PL" sz="2800" b="1" dirty="0" smtClean="0"/>
              <a:t>JAHWE</a:t>
            </a:r>
          </a:p>
          <a:p>
            <a:endParaRPr lang="pl-PL" sz="2800" dirty="0"/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smtClean="0"/>
              <a:t>	</a:t>
            </a:r>
            <a:r>
              <a:rPr lang="pl-PL" sz="2800" b="1" smtClean="0"/>
              <a:t>H    W    H     J</a:t>
            </a:r>
            <a:endParaRPr lang="pl-PL" sz="2800" b="1" dirty="0" smtClean="0"/>
          </a:p>
          <a:p>
            <a:pPr marL="0" indent="0">
              <a:buNone/>
            </a:pPr>
            <a:r>
              <a:rPr lang="pl-PL" sz="2800" dirty="0" smtClean="0"/>
              <a:t>Można tłumaczyć jako: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Ja Jestem </a:t>
            </a:r>
            <a:r>
              <a:rPr lang="pl-PL" sz="2800" dirty="0"/>
              <a:t>T</a:t>
            </a:r>
            <a:r>
              <a:rPr lang="pl-PL" sz="2800" dirty="0" smtClean="0"/>
              <a:t>ym, Który Jest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Ja jestem Tym, który Jestem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Ja Jestem, Który Jestem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635896" y="0"/>
            <a:ext cx="5508104" cy="6669360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l-PL" sz="2000" dirty="0" smtClean="0"/>
              <a:t>Bóg jest Tajemnicą. Objawia  się, a jednocześnie jakby odrzuca imię. Imię Boże przekracza nasz rozum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000" dirty="0" smtClean="0"/>
              <a:t>Bóg objawia swoją wierność, która nie ma początku , ani końca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000" dirty="0" smtClean="0"/>
              <a:t>Bóg jest zawsze przy swoim ludzie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000" dirty="0" smtClean="0"/>
              <a:t>Wobec Boga tajemniczego i obecnego odkrywamy naszą małość. (Mojżesz zdejmuje sandały)</a:t>
            </a:r>
          </a:p>
          <a:p>
            <a:pPr marL="285750" indent="-285750">
              <a:buFont typeface="Wingdings" pitchFamily="2" charset="2"/>
              <a:buChar char="§"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285750" indent="-285750">
              <a:buFont typeface="Wingdings" pitchFamily="2" charset="2"/>
              <a:buChar char="§"/>
            </a:pPr>
            <a:endParaRPr lang="pl-PL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000" dirty="0" smtClean="0"/>
              <a:t>Przez szacunek dla imienia Bożego naród Izraelski nie wypowiada Imienia Boga. Zastępuje je Boskim tytułem: Pan – Adonai – </a:t>
            </a:r>
            <a:r>
              <a:rPr lang="pl-PL" sz="2000" dirty="0" err="1" smtClean="0"/>
              <a:t>Kyrios</a:t>
            </a:r>
            <a:endParaRPr lang="pl-PL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000" dirty="0" smtClean="0"/>
              <a:t>My używamy tego określenia: </a:t>
            </a:r>
            <a:r>
              <a:rPr lang="pl-PL" sz="2000" b="1" dirty="0" smtClean="0"/>
              <a:t>PAN JEZUS</a:t>
            </a:r>
            <a:endParaRPr lang="pl-PL" sz="2000" b="1" dirty="0"/>
          </a:p>
        </p:txBody>
      </p:sp>
      <p:sp>
        <p:nvSpPr>
          <p:cNvPr id="6" name="Tytuł 3"/>
          <p:cNvSpPr txBox="1">
            <a:spLocks/>
          </p:cNvSpPr>
          <p:nvPr/>
        </p:nvSpPr>
        <p:spPr>
          <a:xfrm>
            <a:off x="0" y="-2863"/>
            <a:ext cx="3008313" cy="4075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II. Bóg objawia swoje imię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2252737" cy="9186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75969"/>
            <a:ext cx="2696840" cy="25673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08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10" y="671890"/>
            <a:ext cx="9144000" cy="297313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pl-PL" dirty="0" smtClean="0"/>
              <a:t>Bóg nadal </a:t>
            </a:r>
            <a:r>
              <a:rPr lang="pl-PL" dirty="0" err="1" smtClean="0"/>
              <a:t>objwiał</a:t>
            </a:r>
            <a:r>
              <a:rPr lang="pl-PL" dirty="0" smtClean="0"/>
              <a:t> się Mojżeszowi. Po grzechu złotego cielca Mojżesz wstawia się z ludem. Bóg przechodząc objawił mu swe przymioty: „</a:t>
            </a:r>
            <a:r>
              <a:rPr lang="pl-PL" dirty="0" err="1" smtClean="0"/>
              <a:t>Jahwe</a:t>
            </a:r>
            <a:r>
              <a:rPr lang="pl-PL" dirty="0" smtClean="0"/>
              <a:t>, </a:t>
            </a:r>
            <a:r>
              <a:rPr lang="pl-PL" dirty="0" err="1" smtClean="0"/>
              <a:t>Jahwe</a:t>
            </a:r>
            <a:r>
              <a:rPr lang="pl-PL" dirty="0" smtClean="0"/>
              <a:t>, Bóg miłosierny i litościwy, bogaty w łaskę i wierność”.</a:t>
            </a:r>
          </a:p>
          <a:p>
            <a:pPr lvl="1"/>
            <a:r>
              <a:rPr lang="pl-PL" dirty="0" smtClean="0"/>
              <a:t>Ja jestem wyraża wierność Boga: Jestem dla ciebie; Jestem otwarty.</a:t>
            </a:r>
          </a:p>
          <a:p>
            <a:pPr lvl="1"/>
            <a:r>
              <a:rPr lang="pl-PL" dirty="0"/>
              <a:t>W historii Izraela Bóg na niewierności narodu zawsze odpowiadał </a:t>
            </a:r>
            <a:r>
              <a:rPr lang="pl-PL" dirty="0" smtClean="0"/>
              <a:t>wierności, aż do dania swojego Syna</a:t>
            </a:r>
            <a:endParaRPr lang="pl-PL" dirty="0"/>
          </a:p>
          <a:p>
            <a:pPr lvl="1"/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46" y="-3503"/>
            <a:ext cx="1656184" cy="675394"/>
          </a:xfrm>
          <a:prstGeom prst="rect">
            <a:avLst/>
          </a:prstGeom>
        </p:spPr>
      </p:pic>
      <p:sp>
        <p:nvSpPr>
          <p:cNvPr id="6" name="Tytuł 3"/>
          <p:cNvSpPr txBox="1">
            <a:spLocks/>
          </p:cNvSpPr>
          <p:nvPr/>
        </p:nvSpPr>
        <p:spPr>
          <a:xfrm>
            <a:off x="0" y="27856"/>
            <a:ext cx="3008313" cy="3768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II. Bóg objawia swoje imię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" y="0"/>
            <a:ext cx="9123791" cy="68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71891"/>
            <a:ext cx="9144000" cy="6186109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Imię </a:t>
            </a:r>
            <a:r>
              <a:rPr lang="pl-PL" dirty="0" err="1" smtClean="0"/>
              <a:t>Jahwe</a:t>
            </a:r>
            <a:r>
              <a:rPr lang="pl-PL" dirty="0" smtClean="0"/>
              <a:t> mówi też, że</a:t>
            </a:r>
            <a:r>
              <a:rPr lang="pl-PL" dirty="0"/>
              <a:t> </a:t>
            </a:r>
            <a:r>
              <a:rPr lang="pl-PL" b="1" dirty="0" smtClean="0"/>
              <a:t>Tylko Bóg JEST.</a:t>
            </a:r>
          </a:p>
          <a:p>
            <a:r>
              <a:rPr lang="pl-PL" dirty="0" smtClean="0"/>
              <a:t>Wiara Izraela rozwijała się w ciągu wieków. Naród wybrany stopniowo odkrywał kolejne prawdy o Bogu: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 smtClean="0"/>
              <a:t>Bóg jest Jedyny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 smtClean="0"/>
              <a:t>On stworzył niebo i ziemię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 smtClean="0"/>
              <a:t>W Nim nie ma przemiany,</a:t>
            </a:r>
            <a:br>
              <a:rPr lang="pl-PL" i="1" dirty="0" smtClean="0"/>
            </a:br>
            <a:r>
              <a:rPr lang="pl-PL" i="1" dirty="0" smtClean="0"/>
              <a:t> ani cienia zmienności.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 smtClean="0"/>
              <a:t>Bóg nie ma początku</a:t>
            </a:r>
            <a:r>
              <a:rPr lang="pl-PL" i="1" dirty="0"/>
              <a:t> </a:t>
            </a:r>
            <a:r>
              <a:rPr lang="pl-PL" i="1" dirty="0" smtClean="0"/>
              <a:t>ani</a:t>
            </a:r>
            <a:br>
              <a:rPr lang="pl-PL" i="1" dirty="0" smtClean="0"/>
            </a:br>
            <a:r>
              <a:rPr lang="pl-PL" i="1" dirty="0" smtClean="0"/>
              <a:t> końca.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 smtClean="0"/>
              <a:t>Bóg jest zawsze wierny</a:t>
            </a:r>
            <a:br>
              <a:rPr lang="pl-PL" i="1" dirty="0" smtClean="0"/>
            </a:br>
            <a:r>
              <a:rPr lang="pl-PL" i="1" dirty="0" smtClean="0"/>
              <a:t>sobie i swoim obietnicom.</a:t>
            </a:r>
            <a:endParaRPr lang="pl-PL" i="1" dirty="0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0" y="27856"/>
            <a:ext cx="3008313" cy="3768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II. Bóg objawia swoje imię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3503"/>
            <a:ext cx="1656184" cy="6753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80" y="2960866"/>
            <a:ext cx="4067944" cy="38944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443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</TotalTime>
  <Words>847</Words>
  <Application>Microsoft Office PowerPoint</Application>
  <PresentationFormat>Pokaz na ekranie (4:3)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„Wierzę w Jednego Boga”</vt:lpstr>
      <vt:lpstr>Prezentacja programu PowerPoint</vt:lpstr>
      <vt:lpstr>I. Wierzę w Jednego Boga</vt:lpstr>
      <vt:lpstr>I. Wierzę w Jednego Boga</vt:lpstr>
      <vt:lpstr>II. Bóg objawia swoje imię</vt:lpstr>
      <vt:lpstr>Jakie imię Bóg objawił Mojżeszowi?</vt:lpstr>
      <vt:lpstr>Prezentacja programu PowerPoint</vt:lpstr>
      <vt:lpstr>Prezentacja programu PowerPoint</vt:lpstr>
      <vt:lpstr>Prezentacja programu PowerPoint</vt:lpstr>
      <vt:lpstr>Prezentacja programu PowerPoint</vt:lpstr>
      <vt:lpstr>Bóg jest Prawdą</vt:lpstr>
      <vt:lpstr>BÓG JEST MIŁOŚCIĄ</vt:lpstr>
      <vt:lpstr>BÓG JEST MIŁOŚCIĄ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„Człowiek jest otwarty na Boga”</dc:title>
  <dc:creator>kamil</dc:creator>
  <cp:lastModifiedBy>kamil</cp:lastModifiedBy>
  <cp:revision>181</cp:revision>
  <dcterms:created xsi:type="dcterms:W3CDTF">2012-11-06T14:33:41Z</dcterms:created>
  <dcterms:modified xsi:type="dcterms:W3CDTF">2012-12-25T23:25:59Z</dcterms:modified>
</cp:coreProperties>
</file>